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7" r:id="rId2"/>
    <p:sldId id="1797" r:id="rId3"/>
    <p:sldId id="1799" r:id="rId4"/>
    <p:sldId id="1160" r:id="rId5"/>
    <p:sldId id="1617" r:id="rId6"/>
    <p:sldId id="1745" r:id="rId7"/>
    <p:sldId id="1951" r:id="rId8"/>
    <p:sldId id="1957" r:id="rId9"/>
    <p:sldId id="2179" r:id="rId10"/>
    <p:sldId id="2181" r:id="rId11"/>
    <p:sldId id="2023" r:id="rId12"/>
    <p:sldId id="2024" r:id="rId13"/>
    <p:sldId id="1796" r:id="rId14"/>
    <p:sldId id="2118" r:id="rId15"/>
    <p:sldId id="2222" r:id="rId16"/>
    <p:sldId id="2212" r:id="rId17"/>
    <p:sldId id="2215" r:id="rId18"/>
    <p:sldId id="2016" r:id="rId19"/>
    <p:sldId id="2213" r:id="rId20"/>
  </p:sldIdLst>
  <p:sldSz cx="9906000" cy="6858000" type="A4"/>
  <p:notesSz cx="6735763" cy="9866313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clrMru>
    <a:srgbClr val="FFFF00"/>
    <a:srgbClr val="000000"/>
    <a:srgbClr val="FDF1F9"/>
    <a:srgbClr val="BFBFBF"/>
    <a:srgbClr val="FFF9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/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2DE63D5-997A-4646-A377-4702673A728D}" styleName="淡色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淡色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中間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中間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スタイル/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中間 1 - アクセント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淡色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61" autoAdjust="0"/>
    <p:restoredTop sz="95934" autoAdjust="0"/>
  </p:normalViewPr>
  <p:slideViewPr>
    <p:cSldViewPr snapToGrid="0" snapToObjects="1">
      <p:cViewPr varScale="1">
        <p:scale>
          <a:sx n="126" d="100"/>
          <a:sy n="126" d="100"/>
        </p:scale>
        <p:origin x="704" y="20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-740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528"/>
    </p:cViewPr>
  </p:sorterViewPr>
  <p:notesViewPr>
    <p:cSldViewPr snapToGrid="0" snapToObjects="1">
      <p:cViewPr varScale="1">
        <p:scale>
          <a:sx n="95" d="100"/>
          <a:sy n="95" d="100"/>
        </p:scale>
        <p:origin x="372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720317403485428"/>
          <c:y val="0.18302791389430803"/>
          <c:w val="0.59808340340749622"/>
          <c:h val="0.56893728110219066"/>
        </c:manualLayout>
      </c:layout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競合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性能A</c:v>
                </c:pt>
                <c:pt idx="1">
                  <c:v>性能B</c:v>
                </c:pt>
                <c:pt idx="2">
                  <c:v>性能C</c:v>
                </c:pt>
                <c:pt idx="3">
                  <c:v>性能D</c:v>
                </c:pt>
                <c:pt idx="4">
                  <c:v>性能E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4.5999999999999996</c:v>
                </c:pt>
                <c:pt idx="4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54-4D7A-B2D1-59FD667F9C0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自社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5"/>
                <c:pt idx="0">
                  <c:v>性能A</c:v>
                </c:pt>
                <c:pt idx="1">
                  <c:v>性能B</c:v>
                </c:pt>
                <c:pt idx="2">
                  <c:v>性能C</c:v>
                </c:pt>
                <c:pt idx="3">
                  <c:v>性能D</c:v>
                </c:pt>
                <c:pt idx="4">
                  <c:v>性能E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6</c:v>
                </c:pt>
                <c:pt idx="1">
                  <c:v>4.5</c:v>
                </c:pt>
                <c:pt idx="2">
                  <c:v>4.8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54-4D7A-B2D1-59FD667F9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96888624"/>
        <c:axId val="396891760"/>
      </c:radarChart>
      <c:catAx>
        <c:axId val="3968886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254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6891760"/>
        <c:crosses val="autoZero"/>
        <c:auto val="1"/>
        <c:lblAlgn val="ctr"/>
        <c:lblOffset val="100"/>
        <c:noMultiLvlLbl val="0"/>
      </c:catAx>
      <c:valAx>
        <c:axId val="3968917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968886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8976440962917823"/>
          <c:y val="0.8259027272461108"/>
          <c:w val="0.54128069403634516"/>
          <c:h val="0.139617552169497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D8C364-0EFD-384D-A2C9-C3EDC5D1689C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DCA45-9B7B-5F4B-8B97-979AB62F16D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60198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0F478-B637-A24B-8C53-7C398FC80430}" type="datetimeFigureOut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95325" y="739775"/>
            <a:ext cx="53451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0EB45-CBA2-4B45-9E87-A539E1441BC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7426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JP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4011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30332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77272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0353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80818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9684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1495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1826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31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92267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474850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4EF09D-F383-0496-4303-2386D14CCE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0EA49E1-0E52-92C5-31B6-5D728A963C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FBADFCA3-9A68-03E6-4EE9-D8A35CEDD4F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9D03B7-7801-E2A0-E96B-F620767CD6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40EB45-CBA2-4B45-9E87-A539E1441BC0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4166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42950" y="1789232"/>
            <a:ext cx="8420100" cy="491979"/>
          </a:xfrm>
        </p:spPr>
        <p:txBody>
          <a:bodyPr>
            <a:noAutofit/>
          </a:bodyPr>
          <a:lstStyle>
            <a:lvl1pPr algn="ctr">
              <a:defRPr sz="2800">
                <a:latin typeface="+mj-ea"/>
                <a:ea typeface="+mj-ea"/>
                <a:cs typeface="ヒラギノ角ゴ Pro W3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0" y="5260055"/>
            <a:ext cx="9906000" cy="520064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j-ea"/>
                <a:ea typeface="+mj-ea"/>
                <a:cs typeface="ヒラギノ角ゴ Pro W3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9BC0B71-C2B6-448E-8946-DD9962B47F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32781" y="2795233"/>
            <a:ext cx="1038013" cy="130255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C1D077AA-BE27-3543-AB19-DABF7633A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9840" y="4279112"/>
            <a:ext cx="2631440" cy="469900"/>
          </a:xfrm>
          <a:prstGeom prst="rect">
            <a:avLst/>
          </a:prstGeom>
        </p:spPr>
      </p:pic>
      <p:pic>
        <p:nvPicPr>
          <p:cNvPr id="8" name="図 7" descr="座る, テーブル, フロント, 光 が含まれている画像&#10;&#10;自動的に生成された説明">
            <a:extLst>
              <a:ext uri="{FF2B5EF4-FFF2-40B4-BE49-F238E27FC236}">
                <a16:creationId xmlns:a16="http://schemas.microsoft.com/office/drawing/2014/main" id="{7785756A-C7DC-F044-9C56-28773679C15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3200" y="4733445"/>
            <a:ext cx="2228401" cy="312162"/>
          </a:xfrm>
          <a:prstGeom prst="rect">
            <a:avLst/>
          </a:prstGeom>
        </p:spPr>
      </p:pic>
      <p:pic>
        <p:nvPicPr>
          <p:cNvPr id="11" name="図 10" descr="黒い背景と白い文字&#10;&#10;自動的に生成された説明">
            <a:extLst>
              <a:ext uri="{FF2B5EF4-FFF2-40B4-BE49-F238E27FC236}">
                <a16:creationId xmlns:a16="http://schemas.microsoft.com/office/drawing/2014/main" id="{B35652B3-FB15-E342-8241-0977EE9B2E6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514" y="4199528"/>
            <a:ext cx="570807" cy="159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78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C3FCF-838A-DD48-BF15-FCF6388E7E90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4656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7181850" y="274667"/>
            <a:ext cx="222885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95300" y="274667"/>
            <a:ext cx="652145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CD2AFC-FF47-8A42-AF51-280348157D8B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63422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Page</a:t>
            </a:r>
            <a:fld id="{09B36143-1A22-4996-9A1E-DFCCED675A4F}" type="slidenum">
              <a:rPr lang="en-US" altLang="ja-JP" sz="1400"/>
              <a:pPr>
                <a:defRPr/>
              </a:pPr>
              <a:t>‹#›</a:t>
            </a:fld>
            <a:endParaRPr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225667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3550" y="29"/>
            <a:ext cx="8451850" cy="402653"/>
          </a:xfrm>
        </p:spPr>
        <p:txBody>
          <a:bodyPr>
            <a:normAutofit/>
          </a:bodyPr>
          <a:lstStyle>
            <a:lvl1pPr algn="l">
              <a:defRPr sz="1600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>
          <a:xfrm>
            <a:off x="0" y="6538941"/>
            <a:ext cx="2311400" cy="365125"/>
          </a:xfrm>
        </p:spPr>
        <p:txBody>
          <a:bodyPr/>
          <a:lstStyle>
            <a:lvl1pPr>
              <a:defRPr>
                <a:latin typeface="メイリオ"/>
                <a:ea typeface="メイリオ"/>
                <a:cs typeface="メイリオ"/>
              </a:defRPr>
            </a:lvl1pPr>
          </a:lstStyle>
          <a:p>
            <a:fld id="{6E977FB9-2ED4-7147-B057-DF4F843970FD}" type="datetime1">
              <a:rPr lang="ja-JP" altLang="en-US" smtClean="0"/>
              <a:t>2025/2/26</a:t>
            </a:fld>
            <a:endParaRPr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0" y="6538941"/>
            <a:ext cx="8915400" cy="316775"/>
          </a:xfrm>
        </p:spPr>
        <p:txBody>
          <a:bodyPr/>
          <a:lstStyle>
            <a:lvl1pPr algn="l">
              <a:defRPr sz="1050" b="0" i="0">
                <a:solidFill>
                  <a:schemeClr val="tx1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652510" y="6538941"/>
            <a:ext cx="1253490" cy="316775"/>
          </a:xfrm>
        </p:spPr>
        <p:txBody>
          <a:bodyPr/>
          <a:lstStyle>
            <a:lvl1pPr algn="r">
              <a:defRPr sz="3600"/>
            </a:lvl1pPr>
          </a:lstStyle>
          <a:p>
            <a:fld id="{F48F7E16-ADB4-B142-B332-263287BED0B0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2F74365B-0322-42C4-998F-E478D86D70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76603" y="23081"/>
            <a:ext cx="319308" cy="40068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schemeClr val="bg1">
                <a:lumMod val="85000"/>
                <a:alpha val="40000"/>
              </a:scheme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7C57B3D-45AD-D949-81C3-0671A428388B}"/>
              </a:ext>
            </a:extLst>
          </p:cNvPr>
          <p:cNvSpPr txBox="1"/>
          <p:nvPr userDrawn="1"/>
        </p:nvSpPr>
        <p:spPr>
          <a:xfrm>
            <a:off x="8334196" y="6169609"/>
            <a:ext cx="1575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solidFill>
                  <a:srgbClr val="FF0000"/>
                </a:solidFill>
              </a:rPr>
              <a:t>CONFIDENTIAL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81DD3F33-CC4D-8B4E-BFF5-1BB3621074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5807" y="23081"/>
            <a:ext cx="1342693" cy="239766"/>
          </a:xfrm>
          <a:prstGeom prst="rect">
            <a:avLst/>
          </a:prstGeom>
        </p:spPr>
      </p:pic>
      <p:pic>
        <p:nvPicPr>
          <p:cNvPr id="12" name="図 11" descr="座る, テーブル, フロント, 光 が含まれている画像&#10;&#10;自動的に生成された説明">
            <a:extLst>
              <a:ext uri="{FF2B5EF4-FFF2-40B4-BE49-F238E27FC236}">
                <a16:creationId xmlns:a16="http://schemas.microsoft.com/office/drawing/2014/main" id="{D665D1D7-6823-8F4C-8246-A8D4802183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34196" y="223423"/>
            <a:ext cx="1162407" cy="162834"/>
          </a:xfrm>
          <a:prstGeom prst="rect">
            <a:avLst/>
          </a:prstGeom>
        </p:spPr>
      </p:pic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4675085C-5ED6-F945-A85C-01AD510E2BA4}"/>
              </a:ext>
            </a:extLst>
          </p:cNvPr>
          <p:cNvSpPr/>
          <p:nvPr userDrawn="1"/>
        </p:nvSpPr>
        <p:spPr>
          <a:xfrm>
            <a:off x="0" y="407079"/>
            <a:ext cx="9906000" cy="36000"/>
          </a:xfrm>
          <a:prstGeom prst="rect">
            <a:avLst/>
          </a:prstGeom>
          <a:gradFill flip="none" rotWithShape="1">
            <a:gsLst>
              <a:gs pos="70000">
                <a:schemeClr val="accent1">
                  <a:lumMod val="75000"/>
                </a:schemeClr>
              </a:gs>
              <a:gs pos="0">
                <a:schemeClr val="tx2">
                  <a:lumMod val="75000"/>
                </a:schemeClr>
              </a:gs>
              <a:gs pos="87000">
                <a:schemeClr val="tx2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18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2711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82506" y="4406929"/>
            <a:ext cx="8420100" cy="1362075"/>
          </a:xfrm>
        </p:spPr>
        <p:txBody>
          <a:bodyPr anchor="t"/>
          <a:lstStyle>
            <a:lvl1pPr algn="l">
              <a:defRPr sz="4000" b="0" cap="all"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8A2D80-9846-F347-9467-D83B5F50796C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>
          <a:xfrm>
            <a:off x="1585748" y="6527773"/>
            <a:ext cx="8420100" cy="365125"/>
          </a:xfrm>
        </p:spPr>
        <p:txBody>
          <a:bodyPr/>
          <a:lstStyle>
            <a:lvl1pPr algn="l">
              <a:defRPr sz="1100" b="0" i="0">
                <a:solidFill>
                  <a:srgbClr val="000000"/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7594600" y="6192457"/>
            <a:ext cx="2311400" cy="365125"/>
          </a:xfrm>
        </p:spPr>
        <p:txBody>
          <a:bodyPr/>
          <a:lstStyle>
            <a:lvl1pPr algn="ctr">
              <a:defRPr sz="3600"/>
            </a:lvl1pPr>
          </a:lstStyle>
          <a:p>
            <a:fld id="{F48F7E16-ADB4-B142-B332-263287BED0B0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016698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63C2B-6664-4347-ABFA-4D08F1B70BA0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4418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032115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032115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729FA-BDDC-6240-8525-119CDF94E661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81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F18DB-292B-524F-94EE-9EF59A23CD8A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522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BD682-1F19-2640-B5AA-A8DF368E68D5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195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72972" y="273079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C9494-8396-0348-AE0D-DCBE684EFDFB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7012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C3155D-51ED-9A45-A026-73F27B323B21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23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95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9EDD-4CA5-0546-B686-C1E8EE80A0BB}" type="datetime1">
              <a:rPr kumimoji="1" lang="ja-JP" altLang="en-US" smtClean="0"/>
              <a:t>2025/2/26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384550" y="6356379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ja-JP" altLang="en-US"/>
              <a:t>許可のない複製（電子化含む）は著作権法で禁止されています。コンプライアンスにご注意ください。</a:t>
            </a:r>
            <a:r>
              <a:rPr kumimoji="1" lang="en-US" altLang="ja-JP"/>
              <a:t>© JOSUI INC.</a:t>
            </a:r>
            <a:endParaRPr kumimoji="1"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099300" y="635637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F7E16-ADB4-B142-B332-263287BED0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3814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png"/><Relationship Id="rId4" Type="http://schemas.openxmlformats.org/officeDocument/2006/relationships/image" Target="../media/image6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emf"/><Relationship Id="rId7" Type="http://schemas.openxmlformats.org/officeDocument/2006/relationships/image" Target="../media/image15.sv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svg"/><Relationship Id="rId5" Type="http://schemas.openxmlformats.org/officeDocument/2006/relationships/image" Target="../media/image13.sv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sv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sv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EFBDBE5-8FCF-4148-85B8-2F250F9D1B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5260054"/>
            <a:ext cx="9906000" cy="1006067"/>
          </a:xfrm>
        </p:spPr>
        <p:txBody>
          <a:bodyPr>
            <a:normAutofit/>
          </a:bodyPr>
          <a:lstStyle/>
          <a:p>
            <a:r>
              <a:rPr kumimoji="1" lang="ja-JP" altLang="en-US"/>
              <a:t>株式</a:t>
            </a:r>
            <a:r>
              <a:rPr kumimoji="1" lang="ja-JP" altLang="en-US" dirty="0"/>
              <a:t>会社如水</a:t>
            </a:r>
            <a:endParaRPr kumimoji="1" lang="en-US" altLang="ja-JP" dirty="0"/>
          </a:p>
          <a:p>
            <a:r>
              <a:rPr kumimoji="1" lang="ja-JP" altLang="en-US" dirty="0"/>
              <a:t>代表・弁理士　中村大介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B46FF6A-C766-48F0-A405-AD3CE28D659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0" y="1452694"/>
            <a:ext cx="964171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ja-JP" altLang="en-US" sz="3200" b="1" i="0">
                <a:solidFill>
                  <a:srgbClr val="333366"/>
                </a:solidFill>
                <a:effectLst/>
                <a:latin typeface="メイリオ" panose="020B0604030504040204" pitchFamily="34" charset="-128"/>
                <a:ea typeface="メイリオ" panose="020B0604030504040204" pitchFamily="34" charset="-128"/>
              </a:rPr>
              <a:t>新任着任者向け　技術マーケの概要</a:t>
            </a:r>
            <a:br>
              <a:rPr lang="en-US" altLang="ja-JP" sz="3200" b="1" i="0" dirty="0">
                <a:solidFill>
                  <a:srgbClr val="333366"/>
                </a:solidFill>
                <a:effectLst/>
                <a:latin typeface="メイリオ" panose="020B0604030504040204" pitchFamily="34" charset="-128"/>
                <a:ea typeface="メイリオ" panose="020B0604030504040204" pitchFamily="34" charset="-128"/>
              </a:rPr>
            </a:br>
            <a:r>
              <a:rPr lang="ja-JP" altLang="en-US" sz="3200" b="1" i="0">
                <a:solidFill>
                  <a:srgbClr val="333366"/>
                </a:solidFill>
                <a:effectLst/>
                <a:latin typeface="メイリオ" panose="020B0604030504040204" pitchFamily="34" charset="-128"/>
                <a:ea typeface="メイリオ" panose="020B0604030504040204" pitchFamily="34" charset="-128"/>
              </a:rPr>
              <a:t>振り返り・思い出し用　技術マーケの概要</a:t>
            </a:r>
            <a:endParaRPr lang="ja-JP" altLang="en-US" sz="3200" i="0">
              <a:solidFill>
                <a:srgbClr val="333366"/>
              </a:solidFill>
              <a:effectLst/>
              <a:latin typeface="メイリオ" panose="020B0604030504040204" pitchFamily="34" charset="-128"/>
              <a:ea typeface="メイリオ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162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13488-8746-662F-8EA2-6D0CE4BBD9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FC01A00-E097-C001-2C0F-323A66A4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トレンドフォローテーマ（例、脱炭素、サステナブル、</a:t>
            </a:r>
            <a:r>
              <a:rPr lang="en-US" altLang="ja-JP" dirty="0"/>
              <a:t>LIB</a:t>
            </a:r>
            <a:r>
              <a:rPr lang="ja-JP" altLang="en-US"/>
              <a:t>）はなぜゾンビか？</a:t>
            </a:r>
            <a:endParaRPr lang="en-US" altLang="ja-JP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9A255E9-0C13-504A-B13C-4DA61A521D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D42506A-864B-753C-85E8-2B2AC9A5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10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DB1DC2B-3074-E93F-D718-4095CCF1FBFB}"/>
              </a:ext>
            </a:extLst>
          </p:cNvPr>
          <p:cNvSpPr txBox="1"/>
          <p:nvPr/>
        </p:nvSpPr>
        <p:spPr>
          <a:xfrm>
            <a:off x="1068209" y="4536884"/>
            <a:ext cx="8211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/>
              <a:t>トレンド順張りは</a:t>
            </a:r>
            <a:r>
              <a:rPr lang="ja-JP" altLang="en-US" sz="4400" b="1"/>
              <a:t>競合もテーマにしているから</a:t>
            </a:r>
            <a:endParaRPr kumimoji="1" lang="ja-JP" altLang="en-US" sz="4400" b="1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0D28B788-45E0-5B4D-5964-CC56B5E451A5}"/>
              </a:ext>
            </a:extLst>
          </p:cNvPr>
          <p:cNvSpPr/>
          <p:nvPr/>
        </p:nvSpPr>
        <p:spPr>
          <a:xfrm>
            <a:off x="5567423" y="958189"/>
            <a:ext cx="1574157" cy="2896181"/>
          </a:xfrm>
          <a:prstGeom prst="roundRect">
            <a:avLst>
              <a:gd name="adj" fmla="val 10049"/>
            </a:avLst>
          </a:prstGeom>
          <a:solidFill>
            <a:schemeClr val="tx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B21594F9-ABEE-6F38-6B31-122AFA5FE105}"/>
              </a:ext>
            </a:extLst>
          </p:cNvPr>
          <p:cNvSpPr/>
          <p:nvPr/>
        </p:nvSpPr>
        <p:spPr>
          <a:xfrm>
            <a:off x="1226916" y="2511706"/>
            <a:ext cx="2847373" cy="729205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E46640A4-2C77-67D2-2C44-1DC8D795FC65}"/>
              </a:ext>
            </a:extLst>
          </p:cNvPr>
          <p:cNvSpPr/>
          <p:nvPr/>
        </p:nvSpPr>
        <p:spPr>
          <a:xfrm>
            <a:off x="2161574" y="1698655"/>
            <a:ext cx="1309869" cy="85459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EV</a:t>
            </a:r>
            <a:endParaRPr kumimoji="1" lang="ja-JP" altLang="en-US"/>
          </a:p>
        </p:txBody>
      </p:sp>
      <p:sp>
        <p:nvSpPr>
          <p:cNvPr id="12" name="ドーナツ 11">
            <a:extLst>
              <a:ext uri="{FF2B5EF4-FFF2-40B4-BE49-F238E27FC236}">
                <a16:creationId xmlns:a16="http://schemas.microsoft.com/office/drawing/2014/main" id="{2C78F808-F175-E974-196E-D2B500019C62}"/>
              </a:ext>
            </a:extLst>
          </p:cNvPr>
          <p:cNvSpPr/>
          <p:nvPr/>
        </p:nvSpPr>
        <p:spPr>
          <a:xfrm>
            <a:off x="1432368" y="2867556"/>
            <a:ext cx="729206" cy="761035"/>
          </a:xfrm>
          <a:prstGeom prst="don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3" name="ドーナツ 12">
            <a:extLst>
              <a:ext uri="{FF2B5EF4-FFF2-40B4-BE49-F238E27FC236}">
                <a16:creationId xmlns:a16="http://schemas.microsoft.com/office/drawing/2014/main" id="{9D1AC4BA-B45B-686D-1707-5550F2A58A9E}"/>
              </a:ext>
            </a:extLst>
          </p:cNvPr>
          <p:cNvSpPr/>
          <p:nvPr/>
        </p:nvSpPr>
        <p:spPr>
          <a:xfrm>
            <a:off x="3135292" y="2877526"/>
            <a:ext cx="729206" cy="761035"/>
          </a:xfrm>
          <a:prstGeom prst="donu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CD796E8F-B41D-4F7F-5A46-4E77092BE8EF}"/>
              </a:ext>
            </a:extLst>
          </p:cNvPr>
          <p:cNvSpPr/>
          <p:nvPr/>
        </p:nvSpPr>
        <p:spPr>
          <a:xfrm>
            <a:off x="1581392" y="3022367"/>
            <a:ext cx="432602" cy="4518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円/楕円 15">
            <a:extLst>
              <a:ext uri="{FF2B5EF4-FFF2-40B4-BE49-F238E27FC236}">
                <a16:creationId xmlns:a16="http://schemas.microsoft.com/office/drawing/2014/main" id="{8E1096A5-EB57-1325-74C6-83AFB50F1790}"/>
              </a:ext>
            </a:extLst>
          </p:cNvPr>
          <p:cNvSpPr/>
          <p:nvPr/>
        </p:nvSpPr>
        <p:spPr>
          <a:xfrm>
            <a:off x="3290833" y="3033942"/>
            <a:ext cx="432602" cy="451825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17C4B0B7-4591-66EA-5B61-153C6A7B8A72}"/>
              </a:ext>
            </a:extLst>
          </p:cNvPr>
          <p:cNvSpPr/>
          <p:nvPr/>
        </p:nvSpPr>
        <p:spPr>
          <a:xfrm>
            <a:off x="5608063" y="998392"/>
            <a:ext cx="1492877" cy="2815337"/>
          </a:xfrm>
          <a:prstGeom prst="roundRect">
            <a:avLst>
              <a:gd name="adj" fmla="val 10049"/>
            </a:avLst>
          </a:prstGeom>
          <a:solidFill>
            <a:schemeClr val="bg1"/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角丸四角形 14">
            <a:extLst>
              <a:ext uri="{FF2B5EF4-FFF2-40B4-BE49-F238E27FC236}">
                <a16:creationId xmlns:a16="http://schemas.microsoft.com/office/drawing/2014/main" id="{601DD45C-21ED-DBB9-6110-2B09DDE49F3B}"/>
              </a:ext>
            </a:extLst>
          </p:cNvPr>
          <p:cNvSpPr/>
          <p:nvPr/>
        </p:nvSpPr>
        <p:spPr>
          <a:xfrm>
            <a:off x="6059342" y="1085196"/>
            <a:ext cx="590309" cy="127322"/>
          </a:xfrm>
          <a:prstGeom prst="round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578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5B25B4-4D77-F385-5108-9659B83EE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あなたが八百屋の立場なら何を売るか？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D789004-6CCA-045B-4602-CA42524B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許可のない複製（電子化含む）は著作権法で禁止されています。貴社のコンプライアンスにご注意ください。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1BC8F1-B73F-8E4C-5EC2-071F25BF7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11</a:t>
            </a:fld>
            <a:endParaRPr lang="ja-JP" altLang="en-US" dirty="0"/>
          </a:p>
        </p:txBody>
      </p:sp>
      <p:pic>
        <p:nvPicPr>
          <p:cNvPr id="6" name="図 5" descr="食品, フルーツ が含まれている画像&#10;&#10;自動的に生成された説明">
            <a:extLst>
              <a:ext uri="{FF2B5EF4-FFF2-40B4-BE49-F238E27FC236}">
                <a16:creationId xmlns:a16="http://schemas.microsoft.com/office/drawing/2014/main" id="{F0E02CE3-CD88-F001-4E75-56A768F29C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69" y="1016907"/>
            <a:ext cx="2273300" cy="1689100"/>
          </a:xfrm>
          <a:prstGeom prst="rect">
            <a:avLst/>
          </a:prstGeom>
        </p:spPr>
      </p:pic>
      <p:pic>
        <p:nvPicPr>
          <p:cNvPr id="9" name="図 8" descr="タマネギ, 座る が含まれている画像&#10;&#10;自動的に生成された説明">
            <a:extLst>
              <a:ext uri="{FF2B5EF4-FFF2-40B4-BE49-F238E27FC236}">
                <a16:creationId xmlns:a16="http://schemas.microsoft.com/office/drawing/2014/main" id="{9548B7D1-9ADD-B46F-F7E0-98ACF094E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8757" y="1016907"/>
            <a:ext cx="1561435" cy="1689100"/>
          </a:xfrm>
          <a:prstGeom prst="rect">
            <a:avLst/>
          </a:prstGeom>
        </p:spPr>
      </p:pic>
      <p:pic>
        <p:nvPicPr>
          <p:cNvPr id="11" name="図 10" descr="ニンジン, ニンジンスティック, 食品 が含まれている画像&#10;&#10;自動的に生成された説明">
            <a:extLst>
              <a:ext uri="{FF2B5EF4-FFF2-40B4-BE49-F238E27FC236}">
                <a16:creationId xmlns:a16="http://schemas.microsoft.com/office/drawing/2014/main" id="{E4FDBA41-2F5F-F8E3-724D-57DBA796FD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9381" y="1016907"/>
            <a:ext cx="2308437" cy="1689100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E8864F6-9301-6B45-30F4-A83765DEFC8A}"/>
              </a:ext>
            </a:extLst>
          </p:cNvPr>
          <p:cNvSpPr txBox="1"/>
          <p:nvPr/>
        </p:nvSpPr>
        <p:spPr>
          <a:xfrm>
            <a:off x="987784" y="2815189"/>
            <a:ext cx="73800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/>
              <a:t>あなたがじゃがいも、玉ねぎ、人参等を取り扱う八百屋さんなら、お客さんのどんな課題を解決しますか？</a:t>
            </a:r>
            <a:endParaRPr lang="en-US" altLang="ja-JP" sz="20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7603F40-9A2E-A4C1-E996-8B3885FDA267}"/>
              </a:ext>
            </a:extLst>
          </p:cNvPr>
          <p:cNvSpPr txBox="1"/>
          <p:nvPr/>
        </p:nvSpPr>
        <p:spPr>
          <a:xfrm>
            <a:off x="1661876" y="4022309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b="1"/>
              <a:t>単純な材料（部品）に見えても、</a:t>
            </a:r>
            <a:endParaRPr kumimoji="1" lang="en-US" altLang="ja-JP" sz="3600" b="1" dirty="0"/>
          </a:p>
          <a:p>
            <a:r>
              <a:rPr kumimoji="1" lang="ja-JP" altLang="en-US" sz="3600" b="1"/>
              <a:t>付加価値はつけられる。</a:t>
            </a:r>
          </a:p>
        </p:txBody>
      </p:sp>
    </p:spTree>
    <p:extLst>
      <p:ext uri="{BB962C8B-B14F-4D97-AF65-F5344CB8AC3E}">
        <p14:creationId xmlns:p14="http://schemas.microsoft.com/office/powerpoint/2010/main" val="3336905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2CBD54-7000-3F29-4AC9-437CA55F0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</a:t>
            </a:r>
            <a:r>
              <a:rPr lang="ja-JP" altLang="en-US"/>
              <a:t>軸にする方向性：広いソリューション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30C3B000-208B-9D83-0C83-22F626E5A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許可のない複製（電子化含む）は著作権法で禁止されています。貴社のコンプライアンスにご注意ください。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FD188FA-AB92-6D84-C2EF-D97F8911B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12</a:t>
            </a:fld>
            <a:endParaRPr lang="ja-JP" altLang="en-US" dirty="0"/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82FDF9B5-FE2F-D771-B177-DCE7D4BDB741}"/>
              </a:ext>
            </a:extLst>
          </p:cNvPr>
          <p:cNvSpPr/>
          <p:nvPr/>
        </p:nvSpPr>
        <p:spPr>
          <a:xfrm>
            <a:off x="1353594" y="2791684"/>
            <a:ext cx="6919035" cy="2059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工程の全体</a:t>
            </a: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Rounded Rectangle 4">
            <a:extLst>
              <a:ext uri="{FF2B5EF4-FFF2-40B4-BE49-F238E27FC236}">
                <a16:creationId xmlns:a16="http://schemas.microsoft.com/office/drawing/2014/main" id="{8A059A85-EC30-0300-2185-611A6670F9E0}"/>
              </a:ext>
            </a:extLst>
          </p:cNvPr>
          <p:cNvSpPr/>
          <p:nvPr/>
        </p:nvSpPr>
        <p:spPr>
          <a:xfrm>
            <a:off x="1633372" y="3398511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玉ねぎを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切る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94FADFA-C934-E177-395C-712BC36CDFDF}"/>
              </a:ext>
            </a:extLst>
          </p:cNvPr>
          <p:cNvSpPr/>
          <p:nvPr/>
        </p:nvSpPr>
        <p:spPr>
          <a:xfrm>
            <a:off x="1353594" y="601533"/>
            <a:ext cx="6919035" cy="205911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セット／完成品</a:t>
            </a:r>
            <a:r>
              <a:rPr lang="en-JP">
                <a:latin typeface="Meiryo" panose="020B0604030504040204" pitchFamily="34" charset="-128"/>
                <a:ea typeface="Meiryo" panose="020B0604030504040204" pitchFamily="34" charset="-128"/>
              </a:rPr>
              <a:t>／出来上がり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（カレーライス）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D3EDE8-3212-CD7E-B71E-5FE06C7487EB}"/>
              </a:ext>
            </a:extLst>
          </p:cNvPr>
          <p:cNvSpPr txBox="1"/>
          <p:nvPr/>
        </p:nvSpPr>
        <p:spPr>
          <a:xfrm>
            <a:off x="1477918" y="5201991"/>
            <a:ext cx="7801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顧客の工程を分析すれば、</a:t>
            </a:r>
            <a:endParaRPr lang="en-US" altLang="ja-JP" sz="3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顧客価値は出せる。</a:t>
            </a:r>
            <a:endParaRPr lang="en-JP" sz="36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Rounded Rectangle 4">
            <a:extLst>
              <a:ext uri="{FF2B5EF4-FFF2-40B4-BE49-F238E27FC236}">
                <a16:creationId xmlns:a16="http://schemas.microsoft.com/office/drawing/2014/main" id="{11AD4F91-5805-D2D4-450E-3C17ACFC7FBB}"/>
              </a:ext>
            </a:extLst>
          </p:cNvPr>
          <p:cNvSpPr/>
          <p:nvPr/>
        </p:nvSpPr>
        <p:spPr>
          <a:xfrm>
            <a:off x="3293296" y="3398511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飴色になるまで炒める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Rounded Rectangle 4">
            <a:extLst>
              <a:ext uri="{FF2B5EF4-FFF2-40B4-BE49-F238E27FC236}">
                <a16:creationId xmlns:a16="http://schemas.microsoft.com/office/drawing/2014/main" id="{FE8B7975-3335-6D50-74CF-3F5ABBFDA554}"/>
              </a:ext>
            </a:extLst>
          </p:cNvPr>
          <p:cNvSpPr/>
          <p:nvPr/>
        </p:nvSpPr>
        <p:spPr>
          <a:xfrm>
            <a:off x="4953000" y="3398511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肉・野菜を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切る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0166A368-8B0A-BA56-CE58-11E7861C3B40}"/>
              </a:ext>
            </a:extLst>
          </p:cNvPr>
          <p:cNvSpPr/>
          <p:nvPr/>
        </p:nvSpPr>
        <p:spPr>
          <a:xfrm>
            <a:off x="6612704" y="3398511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合わせて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炒め煮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8" name="グラフィックス 17" descr="ナイフ 単色塗りつぶし">
            <a:extLst>
              <a:ext uri="{FF2B5EF4-FFF2-40B4-BE49-F238E27FC236}">
                <a16:creationId xmlns:a16="http://schemas.microsoft.com/office/drawing/2014/main" id="{163B046D-1D90-6133-E942-3E1902F2F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49392" y="4086346"/>
            <a:ext cx="914400" cy="914400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48D1FC10-3A02-C7B9-A95B-7FD695761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94206">
            <a:off x="3463444" y="4362201"/>
            <a:ext cx="1168400" cy="660400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DE9A7A3D-0625-7686-F87B-B6DBC0CD9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494206">
            <a:off x="6774335" y="4407295"/>
            <a:ext cx="1168400" cy="660400"/>
          </a:xfrm>
          <a:prstGeom prst="rect">
            <a:avLst/>
          </a:prstGeom>
        </p:spPr>
      </p:pic>
      <p:pic>
        <p:nvPicPr>
          <p:cNvPr id="25" name="グラフィックス 24" descr="ナイフ 単色塗りつぶし">
            <a:extLst>
              <a:ext uri="{FF2B5EF4-FFF2-40B4-BE49-F238E27FC236}">
                <a16:creationId xmlns:a16="http://schemas.microsoft.com/office/drawing/2014/main" id="{07C97E55-0F14-F91D-266F-2A58E659FC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5128" y="4161322"/>
            <a:ext cx="914400" cy="914400"/>
          </a:xfrm>
          <a:prstGeom prst="rect">
            <a:avLst/>
          </a:prstGeom>
        </p:spPr>
      </p:pic>
      <p:sp>
        <p:nvSpPr>
          <p:cNvPr id="26" name="Rounded Rectangle 4">
            <a:extLst>
              <a:ext uri="{FF2B5EF4-FFF2-40B4-BE49-F238E27FC236}">
                <a16:creationId xmlns:a16="http://schemas.microsoft.com/office/drawing/2014/main" id="{97E74B04-22E9-ACCC-E00F-2C2ADE37E02B}"/>
              </a:ext>
            </a:extLst>
          </p:cNvPr>
          <p:cNvSpPr/>
          <p:nvPr/>
        </p:nvSpPr>
        <p:spPr>
          <a:xfrm>
            <a:off x="1607884" y="1235902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じゃがいも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人参、玉葱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7" name="Rounded Rectangle 4">
            <a:extLst>
              <a:ext uri="{FF2B5EF4-FFF2-40B4-BE49-F238E27FC236}">
                <a16:creationId xmlns:a16="http://schemas.microsoft.com/office/drawing/2014/main" id="{2D30B8A0-A22D-DE5E-5CBD-48F6436357B0}"/>
              </a:ext>
            </a:extLst>
          </p:cNvPr>
          <p:cNvSpPr/>
          <p:nvPr/>
        </p:nvSpPr>
        <p:spPr>
          <a:xfrm>
            <a:off x="3267808" y="1235902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カレー粉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油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8" name="Rounded Rectangle 4">
            <a:extLst>
              <a:ext uri="{FF2B5EF4-FFF2-40B4-BE49-F238E27FC236}">
                <a16:creationId xmlns:a16="http://schemas.microsoft.com/office/drawing/2014/main" id="{3318C5C2-08DC-4C09-56B0-528FA1240135}"/>
              </a:ext>
            </a:extLst>
          </p:cNvPr>
          <p:cNvSpPr/>
          <p:nvPr/>
        </p:nvSpPr>
        <p:spPr>
          <a:xfrm>
            <a:off x="4927512" y="1235902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dirty="0" err="1">
                <a:latin typeface="Meiryo" panose="020B0604030504040204" pitchFamily="34" charset="-128"/>
                <a:ea typeface="Meiryo" panose="020B0604030504040204" pitchFamily="34" charset="-128"/>
              </a:rPr>
              <a:t>米、水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9" name="Rounded Rectangle 4">
            <a:extLst>
              <a:ext uri="{FF2B5EF4-FFF2-40B4-BE49-F238E27FC236}">
                <a16:creationId xmlns:a16="http://schemas.microsoft.com/office/drawing/2014/main" id="{0FCB1275-141E-2AA0-E202-C8DA64ED66E9}"/>
              </a:ext>
            </a:extLst>
          </p:cNvPr>
          <p:cNvSpPr/>
          <p:nvPr/>
        </p:nvSpPr>
        <p:spPr>
          <a:xfrm>
            <a:off x="6587216" y="1235902"/>
            <a:ext cx="1491665" cy="115106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牛肉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88620DF8-16A8-9A86-8180-9D6C0965BA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5943" y="1897323"/>
            <a:ext cx="875235" cy="763320"/>
          </a:xfrm>
          <a:prstGeom prst="rect">
            <a:avLst/>
          </a:prstGeom>
        </p:spPr>
      </p:pic>
      <p:sp>
        <p:nvSpPr>
          <p:cNvPr id="31" name="直方体 30">
            <a:extLst>
              <a:ext uri="{FF2B5EF4-FFF2-40B4-BE49-F238E27FC236}">
                <a16:creationId xmlns:a16="http://schemas.microsoft.com/office/drawing/2014/main" id="{C1918A66-1CE5-E908-5F2F-5AEA73F772AF}"/>
              </a:ext>
            </a:extLst>
          </p:cNvPr>
          <p:cNvSpPr/>
          <p:nvPr/>
        </p:nvSpPr>
        <p:spPr>
          <a:xfrm>
            <a:off x="3673968" y="1890878"/>
            <a:ext cx="747352" cy="692695"/>
          </a:xfrm>
          <a:prstGeom prst="cube">
            <a:avLst>
              <a:gd name="adj" fmla="val 9217"/>
            </a:avLst>
          </a:prstGeom>
          <a:solidFill>
            <a:srgbClr val="FF85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200" b="1"/>
              <a:t>カレー粉</a:t>
            </a:r>
          </a:p>
        </p:txBody>
      </p:sp>
      <p:sp>
        <p:nvSpPr>
          <p:cNvPr id="32" name="直方体 31">
            <a:extLst>
              <a:ext uri="{FF2B5EF4-FFF2-40B4-BE49-F238E27FC236}">
                <a16:creationId xmlns:a16="http://schemas.microsoft.com/office/drawing/2014/main" id="{7B7A2EAC-32D1-8A06-69AA-9AD199B20CF0}"/>
              </a:ext>
            </a:extLst>
          </p:cNvPr>
          <p:cNvSpPr/>
          <p:nvPr/>
        </p:nvSpPr>
        <p:spPr>
          <a:xfrm>
            <a:off x="5293704" y="1880938"/>
            <a:ext cx="747352" cy="706761"/>
          </a:xfrm>
          <a:prstGeom prst="cube">
            <a:avLst>
              <a:gd name="adj" fmla="val 9217"/>
            </a:avLst>
          </a:prstGeom>
          <a:solidFill>
            <a:schemeClr val="bg1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400" b="1"/>
              <a:t>米</a:t>
            </a:r>
            <a:endParaRPr kumimoji="1" lang="ja-JP" altLang="en-US" sz="2400" b="1"/>
          </a:p>
        </p:txBody>
      </p:sp>
      <p:sp>
        <p:nvSpPr>
          <p:cNvPr id="35" name="雲 34">
            <a:extLst>
              <a:ext uri="{FF2B5EF4-FFF2-40B4-BE49-F238E27FC236}">
                <a16:creationId xmlns:a16="http://schemas.microsoft.com/office/drawing/2014/main" id="{550F6440-4FA9-202E-FF82-EE27F1600018}"/>
              </a:ext>
            </a:extLst>
          </p:cNvPr>
          <p:cNvSpPr/>
          <p:nvPr/>
        </p:nvSpPr>
        <p:spPr>
          <a:xfrm>
            <a:off x="6694653" y="1656009"/>
            <a:ext cx="1245404" cy="947759"/>
          </a:xfrm>
          <a:prstGeom prst="cloud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図 35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841F4334-D05F-4D9A-08F8-4CEFB9BB27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8543" y="1784207"/>
            <a:ext cx="631476" cy="278008"/>
          </a:xfrm>
          <a:prstGeom prst="rect">
            <a:avLst/>
          </a:prstGeom>
        </p:spPr>
      </p:pic>
      <p:pic>
        <p:nvPicPr>
          <p:cNvPr id="37" name="図 36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4AB95A10-8D31-AD56-92DA-AD71D3746C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25971" y="1859183"/>
            <a:ext cx="631476" cy="278008"/>
          </a:xfrm>
          <a:prstGeom prst="rect">
            <a:avLst/>
          </a:prstGeom>
        </p:spPr>
      </p:pic>
      <p:pic>
        <p:nvPicPr>
          <p:cNvPr id="38" name="図 37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7C74A395-C26C-C2C0-8DBA-70258D0ACF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6473" y="1998396"/>
            <a:ext cx="631476" cy="278008"/>
          </a:xfrm>
          <a:prstGeom prst="rect">
            <a:avLst/>
          </a:prstGeom>
        </p:spPr>
      </p:pic>
      <p:pic>
        <p:nvPicPr>
          <p:cNvPr id="39" name="図 38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6C4FB326-CCC1-07AF-05DF-EAB167CCE5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73846" y="2071259"/>
            <a:ext cx="631476" cy="278008"/>
          </a:xfrm>
          <a:prstGeom prst="rect">
            <a:avLst/>
          </a:prstGeom>
        </p:spPr>
      </p:pic>
      <p:pic>
        <p:nvPicPr>
          <p:cNvPr id="40" name="図 39" descr="ピザの拡大写真&#10;&#10;低い精度で自動的に生成された説明">
            <a:extLst>
              <a:ext uri="{FF2B5EF4-FFF2-40B4-BE49-F238E27FC236}">
                <a16:creationId xmlns:a16="http://schemas.microsoft.com/office/drawing/2014/main" id="{14F0551C-BB26-6990-D3E8-1583C7DD55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13440" y="2183937"/>
            <a:ext cx="631476" cy="278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20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5A2A3-6048-C042-AF6D-88112EC5A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顧客動向調査の基本発想：サプライチェーン全体を見てビジネスを企画</a:t>
            </a:r>
            <a:endParaRPr lang="en-JP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0D2C55-B76C-CF44-914C-F3ABF028C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許可のない複製（電子化含む）は著作権法で禁止されています。貴社のコンプライアンスにご注意ください。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30B882-EF83-4A4C-A38D-A82FA9AB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13</a:t>
            </a:fld>
            <a:endParaRPr lang="ja-JP" altLang="en-US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4E178EE7-1E8E-9345-A20B-A5C96FEE2B68}"/>
              </a:ext>
            </a:extLst>
          </p:cNvPr>
          <p:cNvSpPr/>
          <p:nvPr/>
        </p:nvSpPr>
        <p:spPr>
          <a:xfrm>
            <a:off x="591671" y="753034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FFBA9EFC-518C-0247-A381-3954E50C86A1}"/>
              </a:ext>
            </a:extLst>
          </p:cNvPr>
          <p:cNvSpPr/>
          <p:nvPr/>
        </p:nvSpPr>
        <p:spPr>
          <a:xfrm>
            <a:off x="2295859" y="753034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/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295ADD40-14A3-064E-BE77-4A77C17B617F}"/>
              </a:ext>
            </a:extLst>
          </p:cNvPr>
          <p:cNvSpPr/>
          <p:nvPr/>
        </p:nvSpPr>
        <p:spPr>
          <a:xfrm>
            <a:off x="4064592" y="753034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8" name="Pentagon 7">
            <a:extLst>
              <a:ext uri="{FF2B5EF4-FFF2-40B4-BE49-F238E27FC236}">
                <a16:creationId xmlns:a16="http://schemas.microsoft.com/office/drawing/2014/main" id="{5539773A-BE22-D241-93E4-903D9058957E}"/>
              </a:ext>
            </a:extLst>
          </p:cNvPr>
          <p:cNvSpPr/>
          <p:nvPr/>
        </p:nvSpPr>
        <p:spPr>
          <a:xfrm>
            <a:off x="5865597" y="753034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5FE3DE-861C-2249-B1FB-BAFCBCC8C1F4}"/>
              </a:ext>
            </a:extLst>
          </p:cNvPr>
          <p:cNvSpPr txBox="1"/>
          <p:nvPr/>
        </p:nvSpPr>
        <p:spPr>
          <a:xfrm>
            <a:off x="4064592" y="746707"/>
            <a:ext cx="1884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顧客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部品</a:t>
            </a: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例）レンズ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8A6E95-A0BC-374E-BC3F-EA86A6507FE6}"/>
              </a:ext>
            </a:extLst>
          </p:cNvPr>
          <p:cNvSpPr txBox="1"/>
          <p:nvPr/>
        </p:nvSpPr>
        <p:spPr>
          <a:xfrm>
            <a:off x="2312893" y="749140"/>
            <a:ext cx="1884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自社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樹脂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CC937C-127E-FE49-9568-28EE57A04655}"/>
              </a:ext>
            </a:extLst>
          </p:cNvPr>
          <p:cNvSpPr txBox="1"/>
          <p:nvPr/>
        </p:nvSpPr>
        <p:spPr>
          <a:xfrm>
            <a:off x="557605" y="746707"/>
            <a:ext cx="18843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サプライヤ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基礎化学品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C7AC5E5-19D3-B541-B2FC-7FDAA86B20C7}"/>
              </a:ext>
            </a:extLst>
          </p:cNvPr>
          <p:cNvSpPr txBox="1"/>
          <p:nvPr/>
        </p:nvSpPr>
        <p:spPr>
          <a:xfrm>
            <a:off x="5848563" y="746707"/>
            <a:ext cx="188438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顧客の顧客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モジュール</a:t>
            </a: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例）カメラ部品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B5FEE1F-8550-154C-87A5-2FD7F4C38229}"/>
              </a:ext>
            </a:extLst>
          </p:cNvPr>
          <p:cNvSpPr txBox="1"/>
          <p:nvPr/>
        </p:nvSpPr>
        <p:spPr>
          <a:xfrm>
            <a:off x="7134563" y="2664961"/>
            <a:ext cx="2413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少子高齢化</a:t>
            </a:r>
          </a:p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労働人口減少</a:t>
            </a:r>
          </a:p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無人化</a:t>
            </a:r>
          </a:p>
        </p:txBody>
      </p:sp>
      <p:sp>
        <p:nvSpPr>
          <p:cNvPr id="19" name="Cloud 18">
            <a:extLst>
              <a:ext uri="{FF2B5EF4-FFF2-40B4-BE49-F238E27FC236}">
                <a16:creationId xmlns:a16="http://schemas.microsoft.com/office/drawing/2014/main" id="{13216834-F773-694A-856D-9D76756C5765}"/>
              </a:ext>
            </a:extLst>
          </p:cNvPr>
          <p:cNvSpPr/>
          <p:nvPr/>
        </p:nvSpPr>
        <p:spPr>
          <a:xfrm>
            <a:off x="225460" y="2217309"/>
            <a:ext cx="4602479" cy="1569660"/>
          </a:xfrm>
          <a:prstGeom prst="cloud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A439B1-061B-704B-81BC-88CC195BCB07}"/>
              </a:ext>
            </a:extLst>
          </p:cNvPr>
          <p:cNvSpPr txBox="1"/>
          <p:nvPr/>
        </p:nvSpPr>
        <p:spPr>
          <a:xfrm>
            <a:off x="313850" y="2820924"/>
            <a:ext cx="24137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新規技術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EF9EFD-4FD8-1642-BAB5-D54D707CD83B}"/>
              </a:ext>
            </a:extLst>
          </p:cNvPr>
          <p:cNvSpPr txBox="1"/>
          <p:nvPr/>
        </p:nvSpPr>
        <p:spPr>
          <a:xfrm>
            <a:off x="1896454" y="2728591"/>
            <a:ext cx="24137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新商品</a:t>
            </a:r>
          </a:p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8B8F54-8510-EE42-83AF-231B93B3621D}"/>
              </a:ext>
            </a:extLst>
          </p:cNvPr>
          <p:cNvSpPr txBox="1"/>
          <p:nvPr/>
        </p:nvSpPr>
        <p:spPr>
          <a:xfrm>
            <a:off x="905319" y="4736360"/>
            <a:ext cx="8010081" cy="15696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知財情報を使った</a:t>
            </a:r>
          </a:p>
          <a:p>
            <a:pPr algn="ctr"/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サプライチェーン全体の把握</a:t>
            </a:r>
          </a:p>
          <a:p>
            <a:pPr algn="ctr"/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課題の先読みをしたい</a:t>
            </a:r>
          </a:p>
        </p:txBody>
      </p:sp>
      <p:sp>
        <p:nvSpPr>
          <p:cNvPr id="24" name="Pentagon 23">
            <a:extLst>
              <a:ext uri="{FF2B5EF4-FFF2-40B4-BE49-F238E27FC236}">
                <a16:creationId xmlns:a16="http://schemas.microsoft.com/office/drawing/2014/main" id="{7394D067-661A-2F45-B374-91837882DC3A}"/>
              </a:ext>
            </a:extLst>
          </p:cNvPr>
          <p:cNvSpPr/>
          <p:nvPr/>
        </p:nvSpPr>
        <p:spPr>
          <a:xfrm>
            <a:off x="7610129" y="733311"/>
            <a:ext cx="2076225" cy="2807746"/>
          </a:xfrm>
          <a:prstGeom prst="homePlate">
            <a:avLst>
              <a:gd name="adj" fmla="val 2875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06738B-37D3-4948-8882-217C93D92FED}"/>
              </a:ext>
            </a:extLst>
          </p:cNvPr>
          <p:cNvSpPr txBox="1"/>
          <p:nvPr/>
        </p:nvSpPr>
        <p:spPr>
          <a:xfrm>
            <a:off x="7593095" y="726984"/>
            <a:ext cx="188438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顧客の顧客の</a:t>
            </a:r>
          </a:p>
          <a:p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顧客</a:t>
            </a:r>
          </a:p>
          <a:p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セット</a:t>
            </a:r>
          </a:p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例）スマホ</a:t>
            </a:r>
          </a:p>
        </p:txBody>
      </p:sp>
      <p:sp>
        <p:nvSpPr>
          <p:cNvPr id="14" name="Cloud 13">
            <a:extLst>
              <a:ext uri="{FF2B5EF4-FFF2-40B4-BE49-F238E27FC236}">
                <a16:creationId xmlns:a16="http://schemas.microsoft.com/office/drawing/2014/main" id="{5986D319-1575-2E4A-87BC-58096C8F4D37}"/>
              </a:ext>
            </a:extLst>
          </p:cNvPr>
          <p:cNvSpPr/>
          <p:nvPr/>
        </p:nvSpPr>
        <p:spPr>
          <a:xfrm>
            <a:off x="5159778" y="2230208"/>
            <a:ext cx="4602479" cy="1445331"/>
          </a:xfrm>
          <a:prstGeom prst="cloud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/>
          </a:p>
        </p:txBody>
      </p:sp>
      <p:sp>
        <p:nvSpPr>
          <p:cNvPr id="22" name="Left-Right Arrow 21">
            <a:extLst>
              <a:ext uri="{FF2B5EF4-FFF2-40B4-BE49-F238E27FC236}">
                <a16:creationId xmlns:a16="http://schemas.microsoft.com/office/drawing/2014/main" id="{64B4CB88-76A7-324F-B5BF-DC20ACBD13FC}"/>
              </a:ext>
            </a:extLst>
          </p:cNvPr>
          <p:cNvSpPr/>
          <p:nvPr/>
        </p:nvSpPr>
        <p:spPr>
          <a:xfrm>
            <a:off x="3991644" y="2556426"/>
            <a:ext cx="1656901" cy="1094112"/>
          </a:xfrm>
          <a:prstGeom prst="leftRightArrow">
            <a:avLst>
              <a:gd name="adj1" fmla="val 67698"/>
              <a:gd name="adj2" fmla="val 26403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先読み、</a:t>
            </a:r>
          </a:p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企画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C96018-150F-2C44-9AA1-5702D3A06395}"/>
              </a:ext>
            </a:extLst>
          </p:cNvPr>
          <p:cNvSpPr txBox="1"/>
          <p:nvPr/>
        </p:nvSpPr>
        <p:spPr>
          <a:xfrm>
            <a:off x="5605351" y="2522260"/>
            <a:ext cx="396716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JP" b="1" dirty="0">
                <a:latin typeface="Meiryo" panose="020B0604030504040204" pitchFamily="34" charset="-128"/>
                <a:ea typeface="Meiryo" panose="020B0604030504040204" pitchFamily="34" charset="-128"/>
              </a:rPr>
              <a:t>トレンド</a:t>
            </a:r>
          </a:p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５G、６G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脱・スマホ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lang="en-US" altLang="ja-JP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ctr"/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シンクライアント化</a:t>
            </a:r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59D181-7BF5-9E43-92A8-83D781530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2956" y="3817158"/>
            <a:ext cx="1700371" cy="973495"/>
          </a:xfrm>
          <a:prstGeom prst="rect">
            <a:avLst/>
          </a:prstGeom>
        </p:spPr>
      </p:pic>
      <p:sp>
        <p:nvSpPr>
          <p:cNvPr id="27" name="Oval Callout 26">
            <a:extLst>
              <a:ext uri="{FF2B5EF4-FFF2-40B4-BE49-F238E27FC236}">
                <a16:creationId xmlns:a16="http://schemas.microsoft.com/office/drawing/2014/main" id="{7C25586F-89DF-0540-A87F-30DD8204E6C9}"/>
              </a:ext>
            </a:extLst>
          </p:cNvPr>
          <p:cNvSpPr/>
          <p:nvPr/>
        </p:nvSpPr>
        <p:spPr>
          <a:xfrm>
            <a:off x="3435165" y="3521886"/>
            <a:ext cx="5480235" cy="1175295"/>
          </a:xfrm>
          <a:prstGeom prst="wedgeEllipseCallout">
            <a:avLst>
              <a:gd name="adj1" fmla="val -54186"/>
              <a:gd name="adj2" fmla="val 25092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JP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589D72-FB34-9E4D-95F0-CEF83DCB7527}"/>
              </a:ext>
            </a:extLst>
          </p:cNvPr>
          <p:cNvSpPr txBox="1"/>
          <p:nvPr/>
        </p:nvSpPr>
        <p:spPr>
          <a:xfrm>
            <a:off x="4064592" y="3674054"/>
            <a:ext cx="44381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知財部の人に協力してもらい、サプライチェーン全体を可視化して課題を先取りしています。</a:t>
            </a:r>
          </a:p>
        </p:txBody>
      </p:sp>
    </p:spTree>
    <p:extLst>
      <p:ext uri="{BB962C8B-B14F-4D97-AF65-F5344CB8AC3E}">
        <p14:creationId xmlns:p14="http://schemas.microsoft.com/office/powerpoint/2010/main" val="10489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2DA150F-FB82-21C1-A927-5F8A0F0E5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評価の前提条件　</a:t>
            </a:r>
            <a:r>
              <a:rPr kumimoji="1" lang="en-US" altLang="ja-JP" dirty="0"/>
              <a:t>F</a:t>
            </a:r>
            <a:r>
              <a:rPr kumimoji="1" lang="ja-JP" altLang="en-US"/>
              <a:t>軸のための調査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BC39196-DC07-7B33-8303-2F5BF6B2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DB50093-DA61-F7ED-FEE6-097EBD763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14</a:t>
            </a:fld>
            <a:endParaRPr lang="ja-JP" altLang="en-US" dirty="0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072A476F-749C-2B0A-A796-13802488C71D}"/>
              </a:ext>
            </a:extLst>
          </p:cNvPr>
          <p:cNvSpPr/>
          <p:nvPr/>
        </p:nvSpPr>
        <p:spPr>
          <a:xfrm>
            <a:off x="4953003" y="830905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400" b="1" dirty="0"/>
              <a:t>①</a:t>
            </a:r>
            <a:r>
              <a:rPr kumimoji="1" lang="ja-JP" altLang="en-US" sz="2400" b="1"/>
              <a:t>研究開発課題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A45947F7-C4D4-45E7-0F79-5FD93FB417D8}"/>
              </a:ext>
            </a:extLst>
          </p:cNvPr>
          <p:cNvSpPr/>
          <p:nvPr/>
        </p:nvSpPr>
        <p:spPr>
          <a:xfrm>
            <a:off x="4953003" y="1728901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②</a:t>
            </a:r>
            <a:r>
              <a:rPr lang="ja-JP" altLang="en-US" sz="2400" b="1"/>
              <a:t>生産・製造上の課題</a:t>
            </a:r>
            <a:endParaRPr kumimoji="1" lang="ja-JP" altLang="en-US" sz="2400" b="1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ECA6B83-693C-D793-4ED9-529F77876880}"/>
              </a:ext>
            </a:extLst>
          </p:cNvPr>
          <p:cNvSpPr/>
          <p:nvPr/>
        </p:nvSpPr>
        <p:spPr>
          <a:xfrm>
            <a:off x="4953002" y="2641284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③</a:t>
            </a:r>
            <a:r>
              <a:rPr lang="ja-JP" altLang="en-US" sz="2400" b="1"/>
              <a:t>評価課題</a:t>
            </a:r>
            <a:endParaRPr kumimoji="1" lang="ja-JP" altLang="en-US" sz="2400" b="1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3C4583D4-449B-4A51-ECD6-270EC1F3504C}"/>
              </a:ext>
            </a:extLst>
          </p:cNvPr>
          <p:cNvSpPr/>
          <p:nvPr/>
        </p:nvSpPr>
        <p:spPr>
          <a:xfrm>
            <a:off x="4952999" y="4382106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⑤</a:t>
            </a:r>
            <a:r>
              <a:rPr kumimoji="1" lang="ja-JP" altLang="en-US" sz="2400" b="1"/>
              <a:t>競合調査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BDEBF6BF-3BE9-1C99-E65D-75C0EE1482FB}"/>
              </a:ext>
            </a:extLst>
          </p:cNvPr>
          <p:cNvSpPr/>
          <p:nvPr/>
        </p:nvSpPr>
        <p:spPr>
          <a:xfrm>
            <a:off x="4953000" y="3537419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④F</a:t>
            </a:r>
            <a:r>
              <a:rPr lang="ja-JP" altLang="en-US" sz="2400" b="1"/>
              <a:t>軸の考案</a:t>
            </a:r>
            <a:endParaRPr kumimoji="1" lang="ja-JP" altLang="en-US" sz="2400" b="1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67D4906-20B7-8E1B-4810-BD92A3DC2C5A}"/>
              </a:ext>
            </a:extLst>
          </p:cNvPr>
          <p:cNvSpPr/>
          <p:nvPr/>
        </p:nvSpPr>
        <p:spPr>
          <a:xfrm>
            <a:off x="4952998" y="5261901"/>
            <a:ext cx="3630865" cy="59343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400" b="1" dirty="0"/>
              <a:t>⑥F</a:t>
            </a:r>
            <a:r>
              <a:rPr lang="ja-JP" altLang="en-US" sz="2400" b="1"/>
              <a:t>軸の有無チェック</a:t>
            </a:r>
            <a:endParaRPr kumimoji="1" lang="ja-JP" altLang="en-US" sz="2400" b="1"/>
          </a:p>
        </p:txBody>
      </p:sp>
      <p:sp>
        <p:nvSpPr>
          <p:cNvPr id="20" name="左中かっこ 19">
            <a:extLst>
              <a:ext uri="{FF2B5EF4-FFF2-40B4-BE49-F238E27FC236}">
                <a16:creationId xmlns:a16="http://schemas.microsoft.com/office/drawing/2014/main" id="{D83F0A9B-F172-9B8B-6CDF-47334ECFAF78}"/>
              </a:ext>
            </a:extLst>
          </p:cNvPr>
          <p:cNvSpPr/>
          <p:nvPr/>
        </p:nvSpPr>
        <p:spPr>
          <a:xfrm>
            <a:off x="4253027" y="857909"/>
            <a:ext cx="542611" cy="2506129"/>
          </a:xfrm>
          <a:prstGeom prst="leftBrace">
            <a:avLst>
              <a:gd name="adj1" fmla="val 8333"/>
              <a:gd name="adj2" fmla="val 12712"/>
            </a:avLst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カギ線コネクタ 21">
            <a:extLst>
              <a:ext uri="{FF2B5EF4-FFF2-40B4-BE49-F238E27FC236}">
                <a16:creationId xmlns:a16="http://schemas.microsoft.com/office/drawing/2014/main" id="{95FC291C-B6BE-86A1-43C5-1A52BB147AE6}"/>
              </a:ext>
            </a:extLst>
          </p:cNvPr>
          <p:cNvCxnSpPr>
            <a:cxnSpLocks/>
            <a:stCxn id="19" idx="3"/>
            <a:endCxn id="18" idx="3"/>
          </p:cNvCxnSpPr>
          <p:nvPr/>
        </p:nvCxnSpPr>
        <p:spPr>
          <a:xfrm flipV="1">
            <a:off x="8583863" y="3834137"/>
            <a:ext cx="2" cy="1724482"/>
          </a:xfrm>
          <a:prstGeom prst="bentConnector3">
            <a:avLst>
              <a:gd name="adj1" fmla="val 11430100000"/>
            </a:avLst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E1370056-20BB-1E5A-F817-1BA4A419857B}"/>
              </a:ext>
            </a:extLst>
          </p:cNvPr>
          <p:cNvSpPr txBox="1"/>
          <p:nvPr/>
        </p:nvSpPr>
        <p:spPr>
          <a:xfrm>
            <a:off x="8844008" y="3834136"/>
            <a:ext cx="738664" cy="181395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en-US" altLang="ja-JP" dirty="0"/>
              <a:t>F</a:t>
            </a:r>
            <a:r>
              <a:rPr kumimoji="1" lang="ja-JP" altLang="en-US"/>
              <a:t>軸がない場合、</a:t>
            </a:r>
            <a:endParaRPr kumimoji="1" lang="en-US" altLang="ja-JP" dirty="0"/>
          </a:p>
          <a:p>
            <a:r>
              <a:rPr kumimoji="1" lang="ja-JP" altLang="en-US"/>
              <a:t>やりなおし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F51C1822-608C-C61B-74C8-FDFE70497733}"/>
              </a:ext>
            </a:extLst>
          </p:cNvPr>
          <p:cNvSpPr txBox="1"/>
          <p:nvPr/>
        </p:nvSpPr>
        <p:spPr>
          <a:xfrm>
            <a:off x="813060" y="864839"/>
            <a:ext cx="371127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000" b="1"/>
              <a:t>潜在ニーズ≒</a:t>
            </a:r>
            <a:endParaRPr kumimoji="1" lang="en-US" altLang="ja-JP" sz="2000" b="1" dirty="0"/>
          </a:p>
          <a:p>
            <a:r>
              <a:rPr kumimoji="1" lang="ja-JP" altLang="en-US" sz="2000" b="1"/>
              <a:t>顧客課題の先取り</a:t>
            </a:r>
            <a:endParaRPr kumimoji="1" lang="en-US" altLang="ja-JP" dirty="0"/>
          </a:p>
          <a:p>
            <a:r>
              <a:rPr kumimoji="1" lang="ja-JP" altLang="en-US"/>
              <a:t>・現場観察する方法</a:t>
            </a:r>
            <a:endParaRPr kumimoji="1" lang="en-US" altLang="ja-JP" dirty="0"/>
          </a:p>
          <a:p>
            <a:r>
              <a:rPr kumimoji="1" lang="ja-JP" altLang="en-US"/>
              <a:t>・生成</a:t>
            </a:r>
            <a:r>
              <a:rPr kumimoji="1" lang="en-US" altLang="ja-JP" dirty="0"/>
              <a:t>AI</a:t>
            </a:r>
            <a:r>
              <a:rPr kumimoji="1" lang="ja-JP" altLang="en-US"/>
              <a:t>を使う方法</a:t>
            </a:r>
            <a:endParaRPr kumimoji="1" lang="en-US" altLang="ja-JP" dirty="0"/>
          </a:p>
          <a:p>
            <a:r>
              <a:rPr lang="ja-JP" altLang="en-US"/>
              <a:t>・特許情報を使う方法</a:t>
            </a:r>
            <a:endParaRPr lang="en-US" altLang="ja-JP" dirty="0"/>
          </a:p>
          <a:p>
            <a:r>
              <a:rPr lang="ja-JP" altLang="en-US"/>
              <a:t>・現物を入手して分解する方法</a:t>
            </a:r>
            <a:endParaRPr lang="en-US" altLang="ja-JP" dirty="0"/>
          </a:p>
          <a:p>
            <a:r>
              <a:rPr kumimoji="1" lang="ja-JP" altLang="en-US"/>
              <a:t>・ディスカッションする方法</a:t>
            </a:r>
            <a:endParaRPr kumimoji="1" lang="en-US" altLang="ja-JP" dirty="0"/>
          </a:p>
          <a:p>
            <a:r>
              <a:rPr lang="ja-JP" altLang="en-US"/>
              <a:t>・アカデミア・専門家の利用</a:t>
            </a:r>
            <a:endParaRPr kumimoji="1" lang="en-US" altLang="ja-JP" dirty="0"/>
          </a:p>
          <a:p>
            <a:r>
              <a:rPr lang="ja-JP" altLang="en-US"/>
              <a:t>・ユーザーに教えてもらう、は</a:t>
            </a:r>
            <a:r>
              <a:rPr lang="en-US" altLang="ja-JP" dirty="0"/>
              <a:t>NG</a:t>
            </a:r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FEA58F54-56EA-6945-E2DB-14A5238F11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5594" y="3492039"/>
            <a:ext cx="1574800" cy="180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69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A2FA6-7802-500B-7DDC-7286DF6B3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E6E043-7EC5-D17F-1042-B4A422844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評価の前提条件　知財の評価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CFB6E1B-5CDD-12AF-4BAB-6ACD4666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8D5537-980B-471B-3A1D-71D9D0A4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15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6A52886-CD46-DB37-40B7-89BDE78843D2}"/>
              </a:ext>
            </a:extLst>
          </p:cNvPr>
          <p:cNvSpPr txBox="1"/>
          <p:nvPr/>
        </p:nvSpPr>
        <p:spPr>
          <a:xfrm>
            <a:off x="535265" y="4696307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b="1"/>
              <a:t>知財の質が高ければ、模倣困難</a:t>
            </a:r>
            <a:endParaRPr lang="en-US" altLang="ja-JP" sz="4800" b="1" dirty="0"/>
          </a:p>
          <a:p>
            <a:r>
              <a:rPr kumimoji="1" lang="en-US" altLang="ja-JP" sz="4800" b="1" dirty="0"/>
              <a:t>F</a:t>
            </a:r>
            <a:r>
              <a:rPr kumimoji="1" lang="ja-JP" altLang="en-US" sz="4800" b="1"/>
              <a:t>軸と評価しても良い</a:t>
            </a:r>
          </a:p>
        </p:txBody>
      </p:sp>
      <p:sp>
        <p:nvSpPr>
          <p:cNvPr id="23" name="円/楕円 22">
            <a:extLst>
              <a:ext uri="{FF2B5EF4-FFF2-40B4-BE49-F238E27FC236}">
                <a16:creationId xmlns:a16="http://schemas.microsoft.com/office/drawing/2014/main" id="{1100F189-687E-EC3F-1212-DAB6EF155213}"/>
              </a:ext>
            </a:extLst>
          </p:cNvPr>
          <p:cNvSpPr/>
          <p:nvPr/>
        </p:nvSpPr>
        <p:spPr>
          <a:xfrm>
            <a:off x="754658" y="875883"/>
            <a:ext cx="3294102" cy="221488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権利範囲</a:t>
            </a:r>
          </a:p>
        </p:txBody>
      </p:sp>
      <p:sp>
        <p:nvSpPr>
          <p:cNvPr id="24" name="円/楕円 23">
            <a:extLst>
              <a:ext uri="{FF2B5EF4-FFF2-40B4-BE49-F238E27FC236}">
                <a16:creationId xmlns:a16="http://schemas.microsoft.com/office/drawing/2014/main" id="{8A9538C9-681B-ACBA-97E8-0E6E5738FA87}"/>
              </a:ext>
            </a:extLst>
          </p:cNvPr>
          <p:cNvSpPr/>
          <p:nvPr/>
        </p:nvSpPr>
        <p:spPr>
          <a:xfrm>
            <a:off x="6343818" y="1372721"/>
            <a:ext cx="1611462" cy="107249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権利範囲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0A489728-8F11-8AF5-9BF4-453F9E4B516F}"/>
              </a:ext>
            </a:extLst>
          </p:cNvPr>
          <p:cNvSpPr txBox="1"/>
          <p:nvPr/>
        </p:nvSpPr>
        <p:spPr>
          <a:xfrm>
            <a:off x="5666727" y="3316845"/>
            <a:ext cx="4051109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長いクレーム</a:t>
            </a:r>
            <a:endParaRPr kumimoji="1" lang="en-US" altLang="ja-JP" sz="2400" b="1" dirty="0"/>
          </a:p>
          <a:p>
            <a:r>
              <a:rPr lang="ja-JP" altLang="en-US"/>
              <a:t>≒先行技術との相違を作るために長い</a:t>
            </a:r>
            <a:endParaRPr lang="en-US" altLang="ja-JP" dirty="0"/>
          </a:p>
          <a:p>
            <a:r>
              <a:rPr kumimoji="1" lang="ja-JP" altLang="en-US"/>
              <a:t>≒権利範囲が狭い</a:t>
            </a:r>
            <a:br>
              <a:rPr kumimoji="1" lang="en-US" altLang="ja-JP" dirty="0"/>
            </a:br>
            <a:r>
              <a:rPr lang="ja-JP" altLang="en-US"/>
              <a:t>≒回避・模倣は用意</a:t>
            </a:r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14FA32-1C9D-C95E-FA10-3FC2FEE22027}"/>
              </a:ext>
            </a:extLst>
          </p:cNvPr>
          <p:cNvSpPr txBox="1"/>
          <p:nvPr/>
        </p:nvSpPr>
        <p:spPr>
          <a:xfrm>
            <a:off x="1127760" y="3316845"/>
            <a:ext cx="275335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/>
              <a:t>短い</a:t>
            </a:r>
            <a:r>
              <a:rPr kumimoji="1" lang="ja-JP" altLang="en-US" sz="2400" b="1"/>
              <a:t>クレーム</a:t>
            </a:r>
            <a:r>
              <a:rPr kumimoji="1" lang="en-US" altLang="ja-JP" sz="2400" b="1" baseline="30000" dirty="0"/>
              <a:t>※</a:t>
            </a:r>
          </a:p>
          <a:p>
            <a:r>
              <a:rPr lang="ja-JP" altLang="en-US"/>
              <a:t>≒権利範囲広い</a:t>
            </a:r>
            <a:endParaRPr kumimoji="1" lang="en-US" altLang="ja-JP" dirty="0"/>
          </a:p>
          <a:p>
            <a:r>
              <a:rPr kumimoji="1" lang="ja-JP" altLang="en-US"/>
              <a:t>≒技術的独自性が高い</a:t>
            </a:r>
            <a:endParaRPr kumimoji="1" lang="en-US" altLang="ja-JP" dirty="0"/>
          </a:p>
          <a:p>
            <a:r>
              <a:rPr kumimoji="1" lang="ja-JP" altLang="en-US"/>
              <a:t>≒模倣されづらい</a:t>
            </a:r>
            <a:endParaRPr kumimoji="1" lang="en-US" altLang="ja-JP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1094C70-AECB-B0F7-5496-1DB81AE397F0}"/>
              </a:ext>
            </a:extLst>
          </p:cNvPr>
          <p:cNvSpPr txBox="1"/>
          <p:nvPr/>
        </p:nvSpPr>
        <p:spPr>
          <a:xfrm>
            <a:off x="754658" y="6168101"/>
            <a:ext cx="5883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※</a:t>
            </a:r>
            <a:r>
              <a:rPr kumimoji="1" lang="ja-JP" altLang="en-US"/>
              <a:t>クレーム</a:t>
            </a:r>
            <a:r>
              <a:rPr kumimoji="1" lang="en-US" altLang="ja-JP" dirty="0"/>
              <a:t>…</a:t>
            </a:r>
            <a:r>
              <a:rPr kumimoji="1" lang="ja-JP" altLang="en-US"/>
              <a:t>特許請求の範囲（に書かれた文章のこと）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D1DF9D5-80CD-3FDC-9835-D89F3A6FAA4B}"/>
              </a:ext>
            </a:extLst>
          </p:cNvPr>
          <p:cNvSpPr txBox="1"/>
          <p:nvPr/>
        </p:nvSpPr>
        <p:spPr>
          <a:xfrm>
            <a:off x="6734536" y="5481137"/>
            <a:ext cx="2983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逆に、知財</a:t>
            </a:r>
            <a:r>
              <a:rPr lang="ja-JP" altLang="en-US"/>
              <a:t>が取れていても質が低ければ、模倣は用意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2713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6253F7-E684-491A-CF43-9ABF6AF2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評価の前提条件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C7A64A-6626-6464-C942-8F622D74E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30B20A8-80BD-64DA-DBAC-56BB13800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16</a:t>
            </a:fld>
            <a:endParaRPr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44BB4D9-5936-E268-35AC-A2B2CF1D39D1}"/>
              </a:ext>
            </a:extLst>
          </p:cNvPr>
          <p:cNvSpPr txBox="1"/>
          <p:nvPr/>
        </p:nvSpPr>
        <p:spPr>
          <a:xfrm>
            <a:off x="397907" y="928254"/>
            <a:ext cx="911018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/>
              <a:t>「競合がまだ出していないから、本テーマは差別化されている」</a:t>
            </a:r>
            <a:endParaRPr kumimoji="1" lang="en-US" altLang="ja-JP" sz="2400" b="1" dirty="0"/>
          </a:p>
          <a:p>
            <a:r>
              <a:rPr kumimoji="1" lang="ja-JP" altLang="en-US"/>
              <a:t>という主張をどのように評価すべきでしょうか？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55F1EDA-0258-9E95-07F6-550D2383B209}"/>
              </a:ext>
            </a:extLst>
          </p:cNvPr>
          <p:cNvSpPr txBox="1"/>
          <p:nvPr/>
        </p:nvSpPr>
        <p:spPr>
          <a:xfrm>
            <a:off x="845128" y="4689929"/>
            <a:ext cx="821574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評価ルール</a:t>
            </a:r>
            <a:endParaRPr kumimoji="1" lang="en-US" altLang="ja-JP" dirty="0"/>
          </a:p>
          <a:p>
            <a:r>
              <a:rPr kumimoji="1" lang="ja-JP" altLang="en-US" sz="2800" b="1"/>
              <a:t>同じ技術</a:t>
            </a:r>
            <a:r>
              <a:rPr kumimoji="1" lang="en-US" altLang="ja-JP" sz="2800" b="1" dirty="0"/>
              <a:t>PF</a:t>
            </a:r>
            <a:r>
              <a:rPr kumimoji="1" lang="ja-JP" altLang="en-US" sz="2800" b="1"/>
              <a:t>からは、同様のテーマが生まれる。</a:t>
            </a:r>
            <a:endParaRPr kumimoji="1" lang="en-US" altLang="ja-JP" sz="2800" b="1" dirty="0"/>
          </a:p>
          <a:p>
            <a:r>
              <a:rPr kumimoji="1" lang="ja-JP" altLang="en-US" sz="2000"/>
              <a:t>従って、競合が出していないことは、差別化を主張する理由にならない。ただし、排他的な特許（模倣困難なレベルの特許）が生まれていれば話は別。</a:t>
            </a:r>
            <a:endParaRPr kumimoji="1" lang="ja-JP" altLang="en-US" sz="2800"/>
          </a:p>
        </p:txBody>
      </p:sp>
      <p:sp>
        <p:nvSpPr>
          <p:cNvPr id="9" name="直方体 8">
            <a:extLst>
              <a:ext uri="{FF2B5EF4-FFF2-40B4-BE49-F238E27FC236}">
                <a16:creationId xmlns:a16="http://schemas.microsoft.com/office/drawing/2014/main" id="{276D317B-B73B-4D1D-7190-0311B8EA7210}"/>
              </a:ext>
            </a:extLst>
          </p:cNvPr>
          <p:cNvSpPr/>
          <p:nvPr/>
        </p:nvSpPr>
        <p:spPr>
          <a:xfrm>
            <a:off x="2008909" y="1792382"/>
            <a:ext cx="1898073" cy="1435728"/>
          </a:xfrm>
          <a:prstGeom prst="cube">
            <a:avLst>
              <a:gd name="adj" fmla="val 96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自社</a:t>
            </a:r>
          </a:p>
        </p:txBody>
      </p:sp>
      <p:sp>
        <p:nvSpPr>
          <p:cNvPr id="10" name="直方体 9">
            <a:extLst>
              <a:ext uri="{FF2B5EF4-FFF2-40B4-BE49-F238E27FC236}">
                <a16:creationId xmlns:a16="http://schemas.microsoft.com/office/drawing/2014/main" id="{840BCD65-B068-B217-687F-FEBD474ABB02}"/>
              </a:ext>
            </a:extLst>
          </p:cNvPr>
          <p:cNvSpPr/>
          <p:nvPr/>
        </p:nvSpPr>
        <p:spPr>
          <a:xfrm>
            <a:off x="5472545" y="1792382"/>
            <a:ext cx="1898073" cy="1435728"/>
          </a:xfrm>
          <a:prstGeom prst="cube">
            <a:avLst>
              <a:gd name="adj" fmla="val 9615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/>
              <a:t>競合</a:t>
            </a:r>
            <a:endParaRPr kumimoji="1" lang="ja-JP" altLang="en-US"/>
          </a:p>
        </p:txBody>
      </p:sp>
      <p:sp>
        <p:nvSpPr>
          <p:cNvPr id="11" name="下矢印 10">
            <a:extLst>
              <a:ext uri="{FF2B5EF4-FFF2-40B4-BE49-F238E27FC236}">
                <a16:creationId xmlns:a16="http://schemas.microsoft.com/office/drawing/2014/main" id="{72281B03-1CFA-2231-8538-1B472C705896}"/>
              </a:ext>
            </a:extLst>
          </p:cNvPr>
          <p:cNvSpPr/>
          <p:nvPr/>
        </p:nvSpPr>
        <p:spPr>
          <a:xfrm>
            <a:off x="2507671" y="3269675"/>
            <a:ext cx="845127" cy="40178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>
            <a:extLst>
              <a:ext uri="{FF2B5EF4-FFF2-40B4-BE49-F238E27FC236}">
                <a16:creationId xmlns:a16="http://schemas.microsoft.com/office/drawing/2014/main" id="{CDA74824-7D55-8B46-19E6-59C61352866F}"/>
              </a:ext>
            </a:extLst>
          </p:cNvPr>
          <p:cNvSpPr/>
          <p:nvPr/>
        </p:nvSpPr>
        <p:spPr>
          <a:xfrm>
            <a:off x="5999017" y="3269676"/>
            <a:ext cx="845127" cy="40178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64A113DD-527F-AD3F-23C0-7194F165DB5E}"/>
              </a:ext>
            </a:extLst>
          </p:cNvPr>
          <p:cNvSpPr/>
          <p:nvPr/>
        </p:nvSpPr>
        <p:spPr>
          <a:xfrm>
            <a:off x="1898072" y="3708075"/>
            <a:ext cx="2119746" cy="7897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テーマ</a:t>
            </a:r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20716529-25C3-660A-DD65-83C002E75532}"/>
              </a:ext>
            </a:extLst>
          </p:cNvPr>
          <p:cNvSpPr/>
          <p:nvPr/>
        </p:nvSpPr>
        <p:spPr>
          <a:xfrm>
            <a:off x="5340924" y="3717757"/>
            <a:ext cx="2119746" cy="789708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テーマ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C61D4BEB-C9F0-CD0B-2D1A-58DE0FCDDC23}"/>
              </a:ext>
            </a:extLst>
          </p:cNvPr>
          <p:cNvSpPr txBox="1"/>
          <p:nvPr/>
        </p:nvSpPr>
        <p:spPr>
          <a:xfrm>
            <a:off x="3352798" y="3283709"/>
            <a:ext cx="28090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" altLang="ja-JP" b="0" i="0" dirty="0">
                <a:solidFill>
                  <a:srgbClr val="1F1F1F"/>
                </a:solidFill>
                <a:effectLst/>
                <a:latin typeface="Arial" panose="020B0604020202020204" pitchFamily="34" charset="0"/>
              </a:rPr>
              <a:t>Great minds think alike.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20222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DFA851-1AE9-9C17-B5AB-B6DB23604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生まれ変わりプロジェクトの全体像と推奨事項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9056C725-C6DA-81F0-A693-88BE88C93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1AFB3FA-DBE2-E93C-DFD7-E2ACA7F2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17</a:t>
            </a:fld>
            <a:endParaRPr lang="ja-JP" altLang="en-US" dirty="0"/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98CC4963-28F5-B0E6-81C9-725BF8AC1C35}"/>
              </a:ext>
            </a:extLst>
          </p:cNvPr>
          <p:cNvSpPr/>
          <p:nvPr/>
        </p:nvSpPr>
        <p:spPr>
          <a:xfrm>
            <a:off x="1120484" y="650351"/>
            <a:ext cx="1534454" cy="1073355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技術棚卸し</a:t>
            </a:r>
            <a:endParaRPr kumimoji="1" lang="en-US" altLang="ja-JP" dirty="0"/>
          </a:p>
          <a:p>
            <a:pPr algn="ctr"/>
            <a:r>
              <a:rPr lang="ja-JP" altLang="en-US"/>
              <a:t>結果確認</a:t>
            </a:r>
            <a:endParaRPr kumimoji="1" lang="ja-JP" altLang="en-US"/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2B5D45A9-09BB-3E4A-FD07-4DC404C71BBD}"/>
              </a:ext>
            </a:extLst>
          </p:cNvPr>
          <p:cNvSpPr/>
          <p:nvPr/>
        </p:nvSpPr>
        <p:spPr>
          <a:xfrm>
            <a:off x="2708124" y="637250"/>
            <a:ext cx="3068908" cy="402653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事業環境分析</a:t>
            </a:r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8C51D764-F742-99EB-32D1-9DB0DAEC326C}"/>
              </a:ext>
            </a:extLst>
          </p:cNvPr>
          <p:cNvSpPr/>
          <p:nvPr/>
        </p:nvSpPr>
        <p:spPr>
          <a:xfrm>
            <a:off x="2708124" y="1105670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PEST</a:t>
            </a:r>
            <a:endParaRPr kumimoji="1" lang="ja-JP" altLang="en-US"/>
          </a:p>
        </p:txBody>
      </p:sp>
      <p:sp>
        <p:nvSpPr>
          <p:cNvPr id="8" name="ホームベース 7">
            <a:extLst>
              <a:ext uri="{FF2B5EF4-FFF2-40B4-BE49-F238E27FC236}">
                <a16:creationId xmlns:a16="http://schemas.microsoft.com/office/drawing/2014/main" id="{3313A743-1ADE-7271-2E0C-DEC3AF0285B2}"/>
              </a:ext>
            </a:extLst>
          </p:cNvPr>
          <p:cNvSpPr/>
          <p:nvPr/>
        </p:nvSpPr>
        <p:spPr>
          <a:xfrm>
            <a:off x="3475351" y="1105670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/>
              <a:t>サプライチェーン</a:t>
            </a:r>
            <a:endParaRPr kumimoji="1" lang="ja-JP" altLang="en-US" sz="1000"/>
          </a:p>
        </p:txBody>
      </p:sp>
      <p:sp>
        <p:nvSpPr>
          <p:cNvPr id="9" name="ホームベース 8">
            <a:extLst>
              <a:ext uri="{FF2B5EF4-FFF2-40B4-BE49-F238E27FC236}">
                <a16:creationId xmlns:a16="http://schemas.microsoft.com/office/drawing/2014/main" id="{9CD76088-CA1E-3D7E-4281-563EB30BBE34}"/>
              </a:ext>
            </a:extLst>
          </p:cNvPr>
          <p:cNvSpPr/>
          <p:nvPr/>
        </p:nvSpPr>
        <p:spPr>
          <a:xfrm>
            <a:off x="4242578" y="1104649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/>
              <a:t>顧客課題</a:t>
            </a:r>
          </a:p>
        </p:txBody>
      </p:sp>
      <p:sp>
        <p:nvSpPr>
          <p:cNvPr id="10" name="ホームベース 9">
            <a:extLst>
              <a:ext uri="{FF2B5EF4-FFF2-40B4-BE49-F238E27FC236}">
                <a16:creationId xmlns:a16="http://schemas.microsoft.com/office/drawing/2014/main" id="{63471CF8-884A-ABDC-B131-28839D4499F5}"/>
              </a:ext>
            </a:extLst>
          </p:cNvPr>
          <p:cNvSpPr/>
          <p:nvPr/>
        </p:nvSpPr>
        <p:spPr>
          <a:xfrm>
            <a:off x="5009805" y="1104649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/>
              <a:t>外部技術</a:t>
            </a:r>
          </a:p>
        </p:txBody>
      </p:sp>
      <p:sp>
        <p:nvSpPr>
          <p:cNvPr id="11" name="ホームベース 10">
            <a:extLst>
              <a:ext uri="{FF2B5EF4-FFF2-40B4-BE49-F238E27FC236}">
                <a16:creationId xmlns:a16="http://schemas.microsoft.com/office/drawing/2014/main" id="{73337842-317C-ED17-9FA6-5F76529B4915}"/>
              </a:ext>
            </a:extLst>
          </p:cNvPr>
          <p:cNvSpPr/>
          <p:nvPr/>
        </p:nvSpPr>
        <p:spPr>
          <a:xfrm>
            <a:off x="5809898" y="637250"/>
            <a:ext cx="1534454" cy="1073355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</a:t>
            </a:r>
            <a:r>
              <a:rPr kumimoji="1" lang="ja-JP" altLang="en-US"/>
              <a:t>軸考案</a:t>
            </a:r>
            <a:endParaRPr kumimoji="1" lang="en-US" altLang="ja-JP" dirty="0"/>
          </a:p>
          <a:p>
            <a:pPr algn="ctr"/>
            <a:r>
              <a:rPr kumimoji="1" lang="ja-JP" altLang="en-US" sz="1400"/>
              <a:t>提案内容精査</a:t>
            </a:r>
            <a:endParaRPr kumimoji="1" lang="en-US" altLang="ja-JP" dirty="0"/>
          </a:p>
          <a:p>
            <a:pPr algn="ctr"/>
            <a:r>
              <a:rPr lang="ja-JP" altLang="en-US"/>
              <a:t>競合調査</a:t>
            </a:r>
            <a:endParaRPr kumimoji="1" lang="ja-JP" altLang="en-US"/>
          </a:p>
        </p:txBody>
      </p:sp>
      <p:sp>
        <p:nvSpPr>
          <p:cNvPr id="12" name="ホームベース 11">
            <a:extLst>
              <a:ext uri="{FF2B5EF4-FFF2-40B4-BE49-F238E27FC236}">
                <a16:creationId xmlns:a16="http://schemas.microsoft.com/office/drawing/2014/main" id="{40ADBBEE-4F2D-72E4-4137-7EAD02CAD469}"/>
              </a:ext>
            </a:extLst>
          </p:cNvPr>
          <p:cNvSpPr/>
          <p:nvPr/>
        </p:nvSpPr>
        <p:spPr>
          <a:xfrm>
            <a:off x="7380946" y="637249"/>
            <a:ext cx="1534454" cy="1085285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600"/>
              <a:t>ユーザ評価系</a:t>
            </a:r>
            <a:endParaRPr kumimoji="1" lang="en-US" altLang="ja-JP" sz="1600" dirty="0"/>
          </a:p>
          <a:p>
            <a:pPr algn="ctr"/>
            <a:r>
              <a:rPr lang="ja-JP" altLang="en-US" sz="1600"/>
              <a:t>投資提案</a:t>
            </a:r>
            <a:endParaRPr kumimoji="1" lang="ja-JP" altLang="en-US" sz="1600"/>
          </a:p>
        </p:txBody>
      </p:sp>
      <p:sp>
        <p:nvSpPr>
          <p:cNvPr id="14" name="左右矢印 13">
            <a:extLst>
              <a:ext uri="{FF2B5EF4-FFF2-40B4-BE49-F238E27FC236}">
                <a16:creationId xmlns:a16="http://schemas.microsoft.com/office/drawing/2014/main" id="{651D8889-D646-92A0-8557-2ACB171C0F31}"/>
              </a:ext>
            </a:extLst>
          </p:cNvPr>
          <p:cNvSpPr/>
          <p:nvPr/>
        </p:nvSpPr>
        <p:spPr>
          <a:xfrm>
            <a:off x="946496" y="1699250"/>
            <a:ext cx="7899400" cy="812800"/>
          </a:xfrm>
          <a:prstGeom prst="leftRightArrow">
            <a:avLst>
              <a:gd name="adj1" fmla="val 6500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400" b="1"/>
              <a:t>すべての作業を生成</a:t>
            </a:r>
            <a:r>
              <a:rPr kumimoji="1" lang="en-US" altLang="ja-JP" sz="2400" b="1" dirty="0"/>
              <a:t>AI</a:t>
            </a:r>
            <a:r>
              <a:rPr kumimoji="1" lang="ja-JP" altLang="en-US" sz="2400" b="1"/>
              <a:t>でカンタン・迅速に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DFF9E77-D341-90D7-B5A3-0A268B77A5DD}"/>
              </a:ext>
            </a:extLst>
          </p:cNvPr>
          <p:cNvSpPr txBox="1"/>
          <p:nvPr/>
        </p:nvSpPr>
        <p:spPr>
          <a:xfrm>
            <a:off x="787379" y="2761086"/>
            <a:ext cx="41088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/>
              <a:t>生まれ変わりプロジェクトの実施事項</a:t>
            </a:r>
            <a:endParaRPr lang="en-US" altLang="ja-JP" b="1" dirty="0"/>
          </a:p>
        </p:txBody>
      </p:sp>
      <p:graphicFrame>
        <p:nvGraphicFramePr>
          <p:cNvPr id="17" name="表 16">
            <a:extLst>
              <a:ext uri="{FF2B5EF4-FFF2-40B4-BE49-F238E27FC236}">
                <a16:creationId xmlns:a16="http://schemas.microsoft.com/office/drawing/2014/main" id="{528DC4BB-30AA-DCFC-9EEF-53D3B33BD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700295"/>
              </p:ext>
            </p:extLst>
          </p:nvPr>
        </p:nvGraphicFramePr>
        <p:xfrm>
          <a:off x="1155700" y="3168529"/>
          <a:ext cx="7496810" cy="316721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95554">
                  <a:extLst>
                    <a:ext uri="{9D8B030D-6E8A-4147-A177-3AD203B41FA5}">
                      <a16:colId xmlns:a16="http://schemas.microsoft.com/office/drawing/2014/main" val="2097383664"/>
                    </a:ext>
                  </a:extLst>
                </a:gridCol>
                <a:gridCol w="2795546">
                  <a:extLst>
                    <a:ext uri="{9D8B030D-6E8A-4147-A177-3AD203B41FA5}">
                      <a16:colId xmlns:a16="http://schemas.microsoft.com/office/drawing/2014/main" val="3701705841"/>
                    </a:ext>
                  </a:extLst>
                </a:gridCol>
                <a:gridCol w="2505710">
                  <a:extLst>
                    <a:ext uri="{9D8B030D-6E8A-4147-A177-3AD203B41FA5}">
                      <a16:colId xmlns:a16="http://schemas.microsoft.com/office/drawing/2014/main" val="2363650765"/>
                    </a:ext>
                  </a:extLst>
                </a:gridCol>
              </a:tblGrid>
              <a:tr h="39436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事務局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プロジェクトメンバー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生成</a:t>
                      </a:r>
                      <a:r>
                        <a:rPr kumimoji="1" lang="en-US" altLang="ja-JP" dirty="0"/>
                        <a:t>AI</a:t>
                      </a:r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743684755"/>
                  </a:ext>
                </a:extLst>
              </a:tr>
              <a:tr h="2772846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753716822"/>
                  </a:ext>
                </a:extLst>
              </a:tr>
            </a:tbl>
          </a:graphicData>
        </a:graphic>
      </p:graphicFrame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883F713-697A-C825-5CAE-5C56314ADEC3}"/>
              </a:ext>
            </a:extLst>
          </p:cNvPr>
          <p:cNvSpPr/>
          <p:nvPr/>
        </p:nvSpPr>
        <p:spPr>
          <a:xfrm>
            <a:off x="1320800" y="3606800"/>
            <a:ext cx="1889760" cy="48785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技術の棚卸し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A302487-C36D-2FDA-B709-136D2AF469C8}"/>
              </a:ext>
            </a:extLst>
          </p:cNvPr>
          <p:cNvSpPr/>
          <p:nvPr/>
        </p:nvSpPr>
        <p:spPr>
          <a:xfrm>
            <a:off x="3460594" y="4094653"/>
            <a:ext cx="2543163" cy="533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事業環境分析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C80C91E4-D298-7352-6736-F862C48C07CF}"/>
              </a:ext>
            </a:extLst>
          </p:cNvPr>
          <p:cNvSpPr/>
          <p:nvPr/>
        </p:nvSpPr>
        <p:spPr>
          <a:xfrm>
            <a:off x="3459670" y="4688095"/>
            <a:ext cx="2543163" cy="533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F</a:t>
            </a:r>
            <a:r>
              <a:rPr kumimoji="1" lang="ja-JP" altLang="en-US"/>
              <a:t>軸考案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DA6FEC95-EFE3-D568-0348-46389F73253E}"/>
              </a:ext>
            </a:extLst>
          </p:cNvPr>
          <p:cNvSpPr/>
          <p:nvPr/>
        </p:nvSpPr>
        <p:spPr>
          <a:xfrm>
            <a:off x="3468906" y="5287397"/>
            <a:ext cx="2543163" cy="53324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投資提案</a:t>
            </a:r>
          </a:p>
        </p:txBody>
      </p:sp>
      <p:sp>
        <p:nvSpPr>
          <p:cNvPr id="24" name="左カーブ矢印 23">
            <a:extLst>
              <a:ext uri="{FF2B5EF4-FFF2-40B4-BE49-F238E27FC236}">
                <a16:creationId xmlns:a16="http://schemas.microsoft.com/office/drawing/2014/main" id="{A2E29A1B-9B6D-9DD8-F131-DF860D31D5D2}"/>
              </a:ext>
            </a:extLst>
          </p:cNvPr>
          <p:cNvSpPr/>
          <p:nvPr/>
        </p:nvSpPr>
        <p:spPr>
          <a:xfrm>
            <a:off x="6012069" y="4245226"/>
            <a:ext cx="735245" cy="1422985"/>
          </a:xfrm>
          <a:prstGeom prst="curvedLef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5" name="グラフィックス 24" descr="脳 枠線">
            <a:extLst>
              <a:ext uri="{FF2B5EF4-FFF2-40B4-BE49-F238E27FC236}">
                <a16:creationId xmlns:a16="http://schemas.microsoft.com/office/drawing/2014/main" id="{0A8FBD8A-7AAA-1B6C-2A78-AFA3932903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39002" y="4094653"/>
            <a:ext cx="1320894" cy="1320894"/>
          </a:xfrm>
          <a:prstGeom prst="rect">
            <a:avLst/>
          </a:prstGeom>
        </p:spPr>
      </p:pic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8D3D1E20-DE75-EFD7-F17A-B440F0EDBED2}"/>
              </a:ext>
            </a:extLst>
          </p:cNvPr>
          <p:cNvSpPr/>
          <p:nvPr/>
        </p:nvSpPr>
        <p:spPr>
          <a:xfrm>
            <a:off x="1253490" y="5902835"/>
            <a:ext cx="4749343" cy="3947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共有会・報告会</a:t>
            </a:r>
          </a:p>
        </p:txBody>
      </p:sp>
      <p:sp>
        <p:nvSpPr>
          <p:cNvPr id="30" name="角丸四角形吹き出し 29">
            <a:extLst>
              <a:ext uri="{FF2B5EF4-FFF2-40B4-BE49-F238E27FC236}">
                <a16:creationId xmlns:a16="http://schemas.microsoft.com/office/drawing/2014/main" id="{72A64A2F-702B-9D96-86EB-FE3904CEBFC8}"/>
              </a:ext>
            </a:extLst>
          </p:cNvPr>
          <p:cNvSpPr/>
          <p:nvPr/>
        </p:nvSpPr>
        <p:spPr>
          <a:xfrm>
            <a:off x="5235884" y="2519825"/>
            <a:ext cx="3342212" cy="581459"/>
          </a:xfrm>
          <a:prstGeom prst="wedgeRoundRectCallout">
            <a:avLst>
              <a:gd name="adj1" fmla="val 57390"/>
              <a:gd name="adj2" fmla="val 27955"/>
              <a:gd name="adj3" fmla="val 16667"/>
            </a:avLst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/>
              <a:t>如水では、すべての作業をカンタンにするプロンプトを提供できます。</a:t>
            </a:r>
          </a:p>
        </p:txBody>
      </p:sp>
      <p:pic>
        <p:nvPicPr>
          <p:cNvPr id="31" name="図 30" descr="木製の棚&#10;&#10;低い精度で自動的に生成された説明">
            <a:extLst>
              <a:ext uri="{FF2B5EF4-FFF2-40B4-BE49-F238E27FC236}">
                <a16:creationId xmlns:a16="http://schemas.microsoft.com/office/drawing/2014/main" id="{19BFD23B-DE6A-107E-0F66-1C99BC50CB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483"/>
          <a:stretch/>
        </p:blipFill>
        <p:spPr>
          <a:xfrm>
            <a:off x="8742921" y="3404805"/>
            <a:ext cx="1127039" cy="43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図 31">
            <a:extLst>
              <a:ext uri="{FF2B5EF4-FFF2-40B4-BE49-F238E27FC236}">
                <a16:creationId xmlns:a16="http://schemas.microsoft.com/office/drawing/2014/main" id="{F4295465-D7FA-B699-68BE-94760BF1F8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84" y="2840348"/>
            <a:ext cx="748707" cy="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903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325D003-911D-341D-B36C-86225ABC85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技術融合で独自技術創出のイメージ：こんなことがカンタンにできます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57C8D78-5632-F6D4-C33B-D0B5ED7BD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B0E64AC-7458-0565-6B55-84EC81810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18</a:t>
            </a:fld>
            <a:endParaRPr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D329F651-BCBD-AF51-42FB-C5B8D92E542B}"/>
              </a:ext>
            </a:extLst>
          </p:cNvPr>
          <p:cNvGraphicFramePr>
            <a:graphicFrameLocks noGrp="1"/>
          </p:cNvGraphicFramePr>
          <p:nvPr/>
        </p:nvGraphicFramePr>
        <p:xfrm>
          <a:off x="579298" y="972489"/>
          <a:ext cx="9009204" cy="54495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754">
                  <a:extLst>
                    <a:ext uri="{9D8B030D-6E8A-4147-A177-3AD203B41FA5}">
                      <a16:colId xmlns:a16="http://schemas.microsoft.com/office/drawing/2014/main" val="1100353974"/>
                    </a:ext>
                  </a:extLst>
                </a:gridCol>
                <a:gridCol w="453812">
                  <a:extLst>
                    <a:ext uri="{9D8B030D-6E8A-4147-A177-3AD203B41FA5}">
                      <a16:colId xmlns:a16="http://schemas.microsoft.com/office/drawing/2014/main" val="2182364712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1155949487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471027432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901186710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1068085833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781872946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700627052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3095986979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2310159517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3613071235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3110940577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4256048009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810133358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1004290652"/>
                    </a:ext>
                  </a:extLst>
                </a:gridCol>
                <a:gridCol w="577117">
                  <a:extLst>
                    <a:ext uri="{9D8B030D-6E8A-4147-A177-3AD203B41FA5}">
                      <a16:colId xmlns:a16="http://schemas.microsoft.com/office/drawing/2014/main" val="1271830649"/>
                    </a:ext>
                  </a:extLst>
                </a:gridCol>
              </a:tblGrid>
              <a:tr h="336887">
                <a:tc gridSpan="2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r>
                        <a:rPr kumimoji="1" lang="ja-JP" altLang="en-US" sz="1600"/>
                        <a:t>事業部の</a:t>
                      </a:r>
                      <a:r>
                        <a:rPr kumimoji="1" lang="ja-JP" altLang="en-US" sz="1600" b="1"/>
                        <a:t>技術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r>
                        <a:rPr kumimoji="1" lang="ja-JP" altLang="en-US" sz="1600"/>
                        <a:t>事業部の</a:t>
                      </a:r>
                      <a:r>
                        <a:rPr kumimoji="1" lang="ja-JP" altLang="en-US" sz="1600" b="1"/>
                        <a:t>技術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r>
                        <a:rPr kumimoji="1" lang="ja-JP" altLang="en-US" sz="1600"/>
                        <a:t>事業部の</a:t>
                      </a:r>
                      <a:r>
                        <a:rPr kumimoji="1" lang="ja-JP" altLang="en-US" sz="1600" b="1"/>
                        <a:t>技術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r>
                        <a:rPr kumimoji="1" lang="ja-JP" altLang="en-US" sz="1600"/>
                        <a:t>事業部の</a:t>
                      </a:r>
                      <a:r>
                        <a:rPr kumimoji="1" lang="ja-JP" altLang="en-US" sz="1600" b="1"/>
                        <a:t>技術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608024"/>
                  </a:ext>
                </a:extLst>
              </a:tr>
              <a:tr h="336887">
                <a:tc gridSpan="2">
                  <a:txBody>
                    <a:bodyPr/>
                    <a:lstStyle/>
                    <a:p>
                      <a:endParaRPr kumimoji="1" lang="ja-JP" altLang="en-US" sz="160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A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B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C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D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E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F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G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H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I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J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K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L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M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N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3979780"/>
                  </a:ext>
                </a:extLst>
              </a:tr>
              <a:tr h="336887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顧客</a:t>
                      </a:r>
                      <a:r>
                        <a:rPr kumimoji="1" lang="en-US" altLang="ja-JP" sz="1600" dirty="0"/>
                        <a:t>X</a:t>
                      </a:r>
                      <a:r>
                        <a:rPr kumimoji="1" lang="ja-JP" altLang="en-US" sz="1600"/>
                        <a:t>の</a:t>
                      </a:r>
                      <a:r>
                        <a:rPr kumimoji="1" lang="ja-JP" altLang="en-US" sz="1600" b="1"/>
                        <a:t>課題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１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922542847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２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9640835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３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831195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４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4860013"/>
                  </a:ext>
                </a:extLst>
              </a:tr>
              <a:tr h="336887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顧客</a:t>
                      </a:r>
                      <a:r>
                        <a:rPr kumimoji="1" lang="en-US" altLang="ja-JP" sz="1600" dirty="0"/>
                        <a:t>Y</a:t>
                      </a:r>
                      <a:r>
                        <a:rPr kumimoji="1" lang="ja-JP" altLang="en-US" sz="1600"/>
                        <a:t>の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b="1"/>
                        <a:t>課題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６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9219477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７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6139494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８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6899261"/>
                  </a:ext>
                </a:extLst>
              </a:tr>
              <a:tr h="336887">
                <a:tc rowSpan="4"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顧客</a:t>
                      </a:r>
                      <a:r>
                        <a:rPr kumimoji="1" lang="en-US" altLang="ja-JP" sz="1600" dirty="0"/>
                        <a:t>Z</a:t>
                      </a:r>
                      <a:r>
                        <a:rPr kumimoji="1" lang="ja-JP" altLang="en-US" sz="1600"/>
                        <a:t>の</a:t>
                      </a:r>
                      <a:r>
                        <a:rPr kumimoji="1" lang="ja-JP" altLang="en-US" sz="1600" b="1"/>
                        <a:t>課題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783680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11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7953099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12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91793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13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3657202"/>
                  </a:ext>
                </a:extLst>
              </a:tr>
              <a:tr h="336887">
                <a:tc rowSpan="3"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顧客</a:t>
                      </a:r>
                      <a:r>
                        <a:rPr kumimoji="1" lang="en-US" altLang="ja-JP" sz="1600" dirty="0"/>
                        <a:t>W</a:t>
                      </a:r>
                      <a:r>
                        <a:rPr kumimoji="1" lang="ja-JP" altLang="en-US" sz="1600"/>
                        <a:t>の</a:t>
                      </a:r>
                      <a:r>
                        <a:rPr kumimoji="1" lang="ja-JP" altLang="en-US" sz="1600" b="1"/>
                        <a:t>課題</a:t>
                      </a:r>
                    </a:p>
                  </a:txBody>
                  <a:tcPr vert="eaVert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14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462852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15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0951404"/>
                  </a:ext>
                </a:extLst>
              </a:tr>
              <a:tr h="33688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16</a:t>
                      </a:r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589799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B31631D-05E6-282A-FAA8-BC1E2A461BE9}"/>
              </a:ext>
            </a:extLst>
          </p:cNvPr>
          <p:cNvSpPr txBox="1"/>
          <p:nvPr/>
        </p:nvSpPr>
        <p:spPr>
          <a:xfrm>
            <a:off x="3545912" y="519495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保有</a:t>
            </a:r>
            <a:r>
              <a:rPr kumimoji="1" lang="ja-JP" altLang="en-US" sz="2400" b="1"/>
              <a:t>技術</a:t>
            </a:r>
            <a:r>
              <a:rPr kumimoji="1" lang="ja-JP" altLang="en-US"/>
              <a:t>の独自の組み合わせ面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CA9F966-6CB7-27F0-7009-C66577D9D3C7}"/>
              </a:ext>
            </a:extLst>
          </p:cNvPr>
          <p:cNvSpPr txBox="1"/>
          <p:nvPr/>
        </p:nvSpPr>
        <p:spPr>
          <a:xfrm>
            <a:off x="25299" y="3020991"/>
            <a:ext cx="553998" cy="209288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/>
              <a:t>顧客事業の</a:t>
            </a:r>
            <a:r>
              <a:rPr kumimoji="1" lang="ja-JP" altLang="en-US" sz="2400" b="1"/>
              <a:t>課題</a:t>
            </a:r>
            <a:r>
              <a:rPr kumimoji="1" lang="ja-JP" altLang="en-US"/>
              <a:t>面</a:t>
            </a:r>
          </a:p>
        </p:txBody>
      </p:sp>
      <p:sp>
        <p:nvSpPr>
          <p:cNvPr id="8" name="右矢印 7">
            <a:extLst>
              <a:ext uri="{FF2B5EF4-FFF2-40B4-BE49-F238E27FC236}">
                <a16:creationId xmlns:a16="http://schemas.microsoft.com/office/drawing/2014/main" id="{BC511740-03A4-0728-B6BE-EF0ADD255944}"/>
              </a:ext>
            </a:extLst>
          </p:cNvPr>
          <p:cNvSpPr/>
          <p:nvPr/>
        </p:nvSpPr>
        <p:spPr>
          <a:xfrm>
            <a:off x="1668686" y="2176039"/>
            <a:ext cx="729205" cy="40858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矢印 8">
            <a:extLst>
              <a:ext uri="{FF2B5EF4-FFF2-40B4-BE49-F238E27FC236}">
                <a16:creationId xmlns:a16="http://schemas.microsoft.com/office/drawing/2014/main" id="{E132F128-9DEF-3E48-3E00-99E8051D9E14}"/>
              </a:ext>
            </a:extLst>
          </p:cNvPr>
          <p:cNvSpPr/>
          <p:nvPr/>
        </p:nvSpPr>
        <p:spPr>
          <a:xfrm rot="5400000">
            <a:off x="5335928" y="86808"/>
            <a:ext cx="729205" cy="4085863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EFBB2F-B755-62A9-2150-71ED8E842D8C}"/>
              </a:ext>
            </a:extLst>
          </p:cNvPr>
          <p:cNvSpPr txBox="1"/>
          <p:nvPr/>
        </p:nvSpPr>
        <p:spPr>
          <a:xfrm>
            <a:off x="2621662" y="2715503"/>
            <a:ext cx="6531419" cy="224676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altLang="ja-JP" sz="2000" b="1" dirty="0"/>
              <a:t>①</a:t>
            </a:r>
            <a:r>
              <a:rPr kumimoji="1" lang="ja-JP" altLang="en-US" sz="2000" b="1"/>
              <a:t>オートマチックな顧客課題分析結果と</a:t>
            </a:r>
            <a:endParaRPr kumimoji="1" lang="en-US" altLang="ja-JP" sz="2000" b="1" dirty="0"/>
          </a:p>
          <a:p>
            <a:r>
              <a:rPr lang="en-US" altLang="ja-JP" sz="2000" b="1" dirty="0"/>
              <a:t>②</a:t>
            </a:r>
            <a:r>
              <a:rPr lang="ja-JP" altLang="en-US" sz="2000" b="1"/>
              <a:t>オートマチックな</a:t>
            </a:r>
            <a:r>
              <a:rPr kumimoji="1" lang="ja-JP" altLang="en-US" sz="2000" b="1"/>
              <a:t>技術の組み合わせにより、</a:t>
            </a:r>
            <a:endParaRPr kumimoji="1" lang="en-US" altLang="ja-JP" sz="2000" b="1" dirty="0"/>
          </a:p>
          <a:p>
            <a:r>
              <a:rPr kumimoji="1" lang="ja-JP" altLang="en-US" sz="2000" b="1"/>
              <a:t>競合にはない独自ソリューションを検討可能</a:t>
            </a:r>
            <a:endParaRPr kumimoji="1" lang="en-US" altLang="ja-JP" sz="2000" b="1" dirty="0"/>
          </a:p>
          <a:p>
            <a:endParaRPr kumimoji="1" lang="en-US" altLang="ja-JP" sz="2000" b="1" dirty="0"/>
          </a:p>
          <a:p>
            <a:r>
              <a:rPr lang="ja-JP" altLang="en-US" sz="2000" b="1"/>
              <a:t>例）以下のアイデアを自動生成</a:t>
            </a:r>
            <a:endParaRPr lang="en-US" altLang="ja-JP" sz="2000" b="1" dirty="0"/>
          </a:p>
          <a:p>
            <a:r>
              <a:rPr lang="ja-JP" altLang="en-US" sz="2000" b="1"/>
              <a:t>課題１に技術</a:t>
            </a:r>
            <a:r>
              <a:rPr lang="en-US" altLang="ja-JP" sz="2000" b="1" dirty="0"/>
              <a:t>A</a:t>
            </a:r>
            <a:r>
              <a:rPr lang="ja-JP" altLang="en-US" sz="2000" b="1"/>
              <a:t>＋</a:t>
            </a:r>
            <a:r>
              <a:rPr lang="en-US" altLang="ja-JP" sz="2000" b="1" dirty="0"/>
              <a:t>K</a:t>
            </a:r>
          </a:p>
          <a:p>
            <a:r>
              <a:rPr lang="ja-JP" altLang="en-US" sz="2000" b="1"/>
              <a:t>課題２に技術</a:t>
            </a:r>
            <a:r>
              <a:rPr lang="en-US" altLang="ja-JP" sz="2000" b="1" dirty="0"/>
              <a:t>B</a:t>
            </a:r>
            <a:r>
              <a:rPr lang="ja-JP" altLang="en-US" sz="2000" b="1"/>
              <a:t>＋</a:t>
            </a:r>
            <a:r>
              <a:rPr lang="en-US" altLang="ja-JP" sz="2000" b="1" dirty="0"/>
              <a:t>N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8EEC29D-131D-3534-C54B-FB05F98C94BA}"/>
              </a:ext>
            </a:extLst>
          </p:cNvPr>
          <p:cNvSpPr txBox="1"/>
          <p:nvPr/>
        </p:nvSpPr>
        <p:spPr>
          <a:xfrm>
            <a:off x="5083900" y="5221705"/>
            <a:ext cx="446403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b="1"/>
              <a:t>オートマチック化により、</a:t>
            </a:r>
            <a:r>
              <a:rPr lang="ja-JP" altLang="en-US" sz="2400" b="1"/>
              <a:t>早い段階で</a:t>
            </a:r>
            <a:r>
              <a:rPr kumimoji="1" lang="ja-JP" altLang="en-US" sz="2400" b="1"/>
              <a:t>技術者は独自技術が顧客に適用できるかを検討できる</a:t>
            </a:r>
          </a:p>
        </p:txBody>
      </p:sp>
      <p:sp>
        <p:nvSpPr>
          <p:cNvPr id="13" name="右矢印 12">
            <a:extLst>
              <a:ext uri="{FF2B5EF4-FFF2-40B4-BE49-F238E27FC236}">
                <a16:creationId xmlns:a16="http://schemas.microsoft.com/office/drawing/2014/main" id="{DFA5A75B-60C8-FBDF-9F45-075C0C086D43}"/>
              </a:ext>
            </a:extLst>
          </p:cNvPr>
          <p:cNvSpPr/>
          <p:nvPr/>
        </p:nvSpPr>
        <p:spPr>
          <a:xfrm rot="3024065">
            <a:off x="6427795" y="4012215"/>
            <a:ext cx="1009480" cy="1430554"/>
          </a:xfrm>
          <a:prstGeom prst="rightArrow">
            <a:avLst>
              <a:gd name="adj1" fmla="val 50000"/>
              <a:gd name="adj2" fmla="val 62519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角丸四角形吹き出し 10">
            <a:extLst>
              <a:ext uri="{FF2B5EF4-FFF2-40B4-BE49-F238E27FC236}">
                <a16:creationId xmlns:a16="http://schemas.microsoft.com/office/drawing/2014/main" id="{DE8E8BB7-618F-F3C7-7733-CF0593A2817A}"/>
              </a:ext>
            </a:extLst>
          </p:cNvPr>
          <p:cNvSpPr/>
          <p:nvPr/>
        </p:nvSpPr>
        <p:spPr>
          <a:xfrm>
            <a:off x="7918325" y="1635760"/>
            <a:ext cx="1375485" cy="1550028"/>
          </a:xfrm>
          <a:prstGeom prst="wedgeRoundRectCallout">
            <a:avLst>
              <a:gd name="adj1" fmla="val 35123"/>
              <a:gd name="adj2" fmla="val 62283"/>
              <a:gd name="adj3" fmla="val 16667"/>
            </a:avLst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400"/>
              <a:t>如水では、カンタンにできるプロンプトを提供できます。</a:t>
            </a:r>
          </a:p>
        </p:txBody>
      </p:sp>
      <p:pic>
        <p:nvPicPr>
          <p:cNvPr id="14" name="図 13" descr="木製の棚&#10;&#10;低い精度で自動的に生成された説明">
            <a:extLst>
              <a:ext uri="{FF2B5EF4-FFF2-40B4-BE49-F238E27FC236}">
                <a16:creationId xmlns:a16="http://schemas.microsoft.com/office/drawing/2014/main" id="{698F5300-C986-C46A-171F-34EB95BBC3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483"/>
          <a:stretch/>
        </p:blipFill>
        <p:spPr>
          <a:xfrm>
            <a:off x="8742921" y="3750245"/>
            <a:ext cx="1127039" cy="433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A1801FF0-2FFE-2E35-7EEE-C48B7FF748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784" y="3185788"/>
            <a:ext cx="748707" cy="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768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C1D8CE-11B6-2FA0-64BA-001CD885E0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事業環境分析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F400508-89E3-1C98-DAD6-6C09B57FD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1F67F89-8D03-6DBF-34AB-0D3DC8BB1B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19</a:t>
            </a:fld>
            <a:endParaRPr lang="ja-JP" altLang="en-US" dirty="0"/>
          </a:p>
        </p:txBody>
      </p:sp>
      <p:sp>
        <p:nvSpPr>
          <p:cNvPr id="5" name="ホームベース 4">
            <a:extLst>
              <a:ext uri="{FF2B5EF4-FFF2-40B4-BE49-F238E27FC236}">
                <a16:creationId xmlns:a16="http://schemas.microsoft.com/office/drawing/2014/main" id="{FF0245A3-ED7C-70CB-538D-3CB84F4D61B6}"/>
              </a:ext>
            </a:extLst>
          </p:cNvPr>
          <p:cNvSpPr/>
          <p:nvPr/>
        </p:nvSpPr>
        <p:spPr>
          <a:xfrm>
            <a:off x="2708124" y="637250"/>
            <a:ext cx="3068908" cy="402653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/>
              <a:t>事業環境分析</a:t>
            </a:r>
          </a:p>
        </p:txBody>
      </p:sp>
      <p:sp>
        <p:nvSpPr>
          <p:cNvPr id="6" name="ホームベース 5">
            <a:extLst>
              <a:ext uri="{FF2B5EF4-FFF2-40B4-BE49-F238E27FC236}">
                <a16:creationId xmlns:a16="http://schemas.microsoft.com/office/drawing/2014/main" id="{6C28B053-E7DA-0561-D1FE-81759AA3A940}"/>
              </a:ext>
            </a:extLst>
          </p:cNvPr>
          <p:cNvSpPr/>
          <p:nvPr/>
        </p:nvSpPr>
        <p:spPr>
          <a:xfrm>
            <a:off x="2708124" y="1105670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PEST</a:t>
            </a:r>
            <a:endParaRPr kumimoji="1" lang="ja-JP" altLang="en-US"/>
          </a:p>
        </p:txBody>
      </p:sp>
      <p:sp>
        <p:nvSpPr>
          <p:cNvPr id="7" name="ホームベース 6">
            <a:extLst>
              <a:ext uri="{FF2B5EF4-FFF2-40B4-BE49-F238E27FC236}">
                <a16:creationId xmlns:a16="http://schemas.microsoft.com/office/drawing/2014/main" id="{FB00A2EB-6040-22E6-1406-AC914D2FFAC4}"/>
              </a:ext>
            </a:extLst>
          </p:cNvPr>
          <p:cNvSpPr/>
          <p:nvPr/>
        </p:nvSpPr>
        <p:spPr>
          <a:xfrm>
            <a:off x="3475351" y="1105670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000"/>
              <a:t>サプライチェーン</a:t>
            </a:r>
            <a:endParaRPr kumimoji="1" lang="ja-JP" altLang="en-US" sz="1000"/>
          </a:p>
        </p:txBody>
      </p:sp>
      <p:sp>
        <p:nvSpPr>
          <p:cNvPr id="8" name="ホームベース 7">
            <a:extLst>
              <a:ext uri="{FF2B5EF4-FFF2-40B4-BE49-F238E27FC236}">
                <a16:creationId xmlns:a16="http://schemas.microsoft.com/office/drawing/2014/main" id="{B17DE621-2A3E-5997-AA6B-14F357B40D43}"/>
              </a:ext>
            </a:extLst>
          </p:cNvPr>
          <p:cNvSpPr/>
          <p:nvPr/>
        </p:nvSpPr>
        <p:spPr>
          <a:xfrm>
            <a:off x="4242578" y="1104649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/>
              <a:t>顧客課題</a:t>
            </a:r>
          </a:p>
        </p:txBody>
      </p:sp>
      <p:sp>
        <p:nvSpPr>
          <p:cNvPr id="9" name="ホームベース 8">
            <a:extLst>
              <a:ext uri="{FF2B5EF4-FFF2-40B4-BE49-F238E27FC236}">
                <a16:creationId xmlns:a16="http://schemas.microsoft.com/office/drawing/2014/main" id="{16AFD61F-96BF-6E8D-2A62-0A99D5158879}"/>
              </a:ext>
            </a:extLst>
          </p:cNvPr>
          <p:cNvSpPr/>
          <p:nvPr/>
        </p:nvSpPr>
        <p:spPr>
          <a:xfrm>
            <a:off x="5009805" y="1104649"/>
            <a:ext cx="767227" cy="643966"/>
          </a:xfrm>
          <a:prstGeom prst="homePlate">
            <a:avLst>
              <a:gd name="adj" fmla="val 1971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000"/>
              <a:t>外部技術</a:t>
            </a:r>
          </a:p>
        </p:txBody>
      </p:sp>
      <p:pic>
        <p:nvPicPr>
          <p:cNvPr id="10" name="図 9">
            <a:extLst>
              <a:ext uri="{FF2B5EF4-FFF2-40B4-BE49-F238E27FC236}">
                <a16:creationId xmlns:a16="http://schemas.microsoft.com/office/drawing/2014/main" id="{910FBF1A-51AF-8E4D-1F56-1E7D4941D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5298" y="1995611"/>
            <a:ext cx="4720702" cy="285496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3688CCF-47C4-3DBD-E244-C396DD494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60" y="1984947"/>
            <a:ext cx="4911992" cy="28512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2505675-6E8B-BE90-FCF0-288530372DB8}"/>
              </a:ext>
            </a:extLst>
          </p:cNvPr>
          <p:cNvSpPr txBox="1"/>
          <p:nvPr/>
        </p:nvSpPr>
        <p:spPr>
          <a:xfrm>
            <a:off x="717205" y="5083156"/>
            <a:ext cx="8585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/>
              <a:t>事業環境分析のためのプロンプトを提供して爆速化。</a:t>
            </a:r>
            <a:endParaRPr kumimoji="1" lang="en-US" altLang="ja-JP" sz="2800" b="1" dirty="0"/>
          </a:p>
          <a:p>
            <a:r>
              <a:rPr kumimoji="1" lang="ja-JP" altLang="en-US" sz="2800" b="1"/>
              <a:t>無駄な手間は極力なくして考える作業に集中させる。</a:t>
            </a:r>
          </a:p>
        </p:txBody>
      </p:sp>
      <p:sp>
        <p:nvSpPr>
          <p:cNvPr id="13" name="角丸四角形吹き出し 12">
            <a:extLst>
              <a:ext uri="{FF2B5EF4-FFF2-40B4-BE49-F238E27FC236}">
                <a16:creationId xmlns:a16="http://schemas.microsoft.com/office/drawing/2014/main" id="{5C7DA781-4EBF-9F40-AC85-99E1C900BFF3}"/>
              </a:ext>
            </a:extLst>
          </p:cNvPr>
          <p:cNvSpPr/>
          <p:nvPr/>
        </p:nvSpPr>
        <p:spPr>
          <a:xfrm>
            <a:off x="6139684" y="714087"/>
            <a:ext cx="2150876" cy="1065560"/>
          </a:xfrm>
          <a:prstGeom prst="wedgeRoundRectCallout">
            <a:avLst>
              <a:gd name="adj1" fmla="val 59214"/>
              <a:gd name="adj2" fmla="val 30165"/>
              <a:gd name="adj3" fmla="val 16667"/>
            </a:avLst>
          </a:prstGeom>
          <a:solidFill>
            <a:schemeClr val="bg2">
              <a:lumMod val="90000"/>
            </a:schemeClr>
          </a:solidFill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/>
              <a:t>更に詳しくは当社セミナーの「テーマ創出」をご覧ください。</a:t>
            </a:r>
            <a:endParaRPr kumimoji="1" lang="ja-JP" altLang="en-US" sz="140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1A9D194B-0159-6DCB-5D45-871423A0D8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510" y="1323760"/>
            <a:ext cx="748707" cy="78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242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A38FF17-2318-4C2D-9394-DC9627C0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/>
              <a:t>軸、同軸競争禁止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35CDDFD-1A45-4636-A60C-3B30D6A27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</a:t>
            </a:r>
            <a:r>
              <a:rPr lang="en" altLang="ja-JP"/>
              <a:t>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C8F463-5261-4F8A-B853-09562D77C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2</a:t>
            </a:fld>
            <a:endParaRPr lang="ja-JP" altLang="en-US" dirty="0"/>
          </a:p>
        </p:txBody>
      </p:sp>
      <p:graphicFrame>
        <p:nvGraphicFramePr>
          <p:cNvPr id="19" name="グラフ 18">
            <a:extLst>
              <a:ext uri="{FF2B5EF4-FFF2-40B4-BE49-F238E27FC236}">
                <a16:creationId xmlns:a16="http://schemas.microsoft.com/office/drawing/2014/main" id="{3B8FC61A-0E05-43DC-A35E-93B08DC55039}"/>
              </a:ext>
            </a:extLst>
          </p:cNvPr>
          <p:cNvGraphicFramePr/>
          <p:nvPr/>
        </p:nvGraphicFramePr>
        <p:xfrm>
          <a:off x="2810998" y="1241173"/>
          <a:ext cx="3541486" cy="3722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BDEE656-453B-449D-93FA-016314A03DC5}"/>
              </a:ext>
            </a:extLst>
          </p:cNvPr>
          <p:cNvSpPr txBox="1"/>
          <p:nvPr/>
        </p:nvSpPr>
        <p:spPr>
          <a:xfrm>
            <a:off x="631945" y="4964086"/>
            <a:ext cx="8642109" cy="954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b="1"/>
              <a:t>差別化とは</a:t>
            </a:r>
            <a:r>
              <a:rPr kumimoji="1" lang="en-US" altLang="ja-JP" sz="2800" b="1" dirty="0"/>
              <a:t>F</a:t>
            </a:r>
            <a:r>
              <a:rPr kumimoji="1" lang="ja-JP" altLang="en-US" sz="2800" b="1"/>
              <a:t>軸創出のこと、</a:t>
            </a:r>
            <a:r>
              <a:rPr kumimoji="1" lang="en-US" altLang="ja-JP" sz="2800" b="1" dirty="0"/>
              <a:t>A〜E</a:t>
            </a:r>
            <a:r>
              <a:rPr kumimoji="1" lang="ja-JP" altLang="en-US" sz="2800" b="1"/>
              <a:t>軸の改良ではない。</a:t>
            </a:r>
            <a:endParaRPr kumimoji="1" lang="en-US" altLang="ja-JP" sz="2800" b="1" dirty="0"/>
          </a:p>
          <a:p>
            <a:r>
              <a:rPr lang="ja-JP" altLang="en-US" sz="2800" b="1"/>
              <a:t>同軸競争は禁止</a:t>
            </a:r>
            <a:endParaRPr lang="en-US" altLang="ja-JP" sz="2800" b="1" dirty="0"/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0DE3C91C-65AC-4DA3-9C91-33B5E33C873F}"/>
              </a:ext>
            </a:extLst>
          </p:cNvPr>
          <p:cNvSpPr txBox="1"/>
          <p:nvPr/>
        </p:nvSpPr>
        <p:spPr>
          <a:xfrm>
            <a:off x="2810998" y="748812"/>
            <a:ext cx="35702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u="sng" dirty="0"/>
              <a:t>潜在課題を</a:t>
            </a:r>
            <a:r>
              <a:rPr kumimoji="1" lang="ja-JP" altLang="en-US" u="sng"/>
              <a:t>解決する</a:t>
            </a:r>
            <a:r>
              <a:rPr lang="ja-JP" altLang="en-US" sz="2400" b="1" u="sng">
                <a:highlight>
                  <a:srgbClr val="FFFF00"/>
                </a:highlight>
              </a:rPr>
              <a:t>Ｆ</a:t>
            </a:r>
            <a:r>
              <a:rPr kumimoji="1" lang="ja-JP" altLang="en-US" sz="2400" b="1" u="sng">
                <a:highlight>
                  <a:srgbClr val="FFFF00"/>
                </a:highlight>
              </a:rPr>
              <a:t>軸</a:t>
            </a:r>
            <a:r>
              <a:rPr kumimoji="1" lang="ja-JP" altLang="en-US" u="sng" dirty="0"/>
              <a:t>の設定</a:t>
            </a:r>
          </a:p>
        </p:txBody>
      </p:sp>
    </p:spTree>
    <p:extLst>
      <p:ext uri="{BB962C8B-B14F-4D97-AF65-F5344CB8AC3E}">
        <p14:creationId xmlns:p14="http://schemas.microsoft.com/office/powerpoint/2010/main" val="1994724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9A9493-A1C9-4896-8A56-246C5D8B0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課題解決ビジネス</a:t>
            </a:r>
            <a:endParaRPr kumimoji="1"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1097908-3F79-4443-949E-2669F818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JOSUI INC. </a:t>
            </a:r>
            <a:r>
              <a:rPr lang="ja-JP" altLang="en-US"/>
              <a:t>許可のない複製は法律で禁止されています。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46E37C-3C83-4AF5-B9DF-C6E367FC3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3</a:t>
            </a:fld>
            <a:endParaRPr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6171DD1-F1CE-4B0A-B741-4F3359EBFDEC}"/>
              </a:ext>
            </a:extLst>
          </p:cNvPr>
          <p:cNvSpPr txBox="1"/>
          <p:nvPr/>
        </p:nvSpPr>
        <p:spPr>
          <a:xfrm>
            <a:off x="754672" y="485431"/>
            <a:ext cx="84518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b="1" dirty="0"/>
              <a:t>「牛肉」では</a:t>
            </a:r>
            <a:r>
              <a:rPr kumimoji="1" lang="ja-JP" altLang="en-US" sz="3200" b="1"/>
              <a:t>なく、「</a:t>
            </a:r>
            <a:r>
              <a:rPr kumimoji="1" lang="ja-JP" altLang="en-US" sz="3200" b="1" dirty="0"/>
              <a:t>焼肉用」と</a:t>
            </a:r>
            <a:r>
              <a:rPr kumimoji="1" lang="ja-JP" altLang="en-US" sz="3200" b="1"/>
              <a:t>表記すると、売上が３倍になった。</a:t>
            </a:r>
            <a:endParaRPr kumimoji="1" lang="en-US" altLang="ja-JP" sz="3200" b="1" dirty="0"/>
          </a:p>
        </p:txBody>
      </p:sp>
      <p:cxnSp>
        <p:nvCxnSpPr>
          <p:cNvPr id="7" name="直線コネクタ 17">
            <a:extLst>
              <a:ext uri="{FF2B5EF4-FFF2-40B4-BE49-F238E27FC236}">
                <a16:creationId xmlns:a16="http://schemas.microsoft.com/office/drawing/2014/main" id="{12DA996F-CAE2-3F4B-81C7-A37A0DDFA841}"/>
              </a:ext>
            </a:extLst>
          </p:cNvPr>
          <p:cNvCxnSpPr/>
          <p:nvPr/>
        </p:nvCxnSpPr>
        <p:spPr>
          <a:xfrm>
            <a:off x="2490260" y="1578475"/>
            <a:ext cx="0" cy="21258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直方体 4">
            <a:extLst>
              <a:ext uri="{FF2B5EF4-FFF2-40B4-BE49-F238E27FC236}">
                <a16:creationId xmlns:a16="http://schemas.microsoft.com/office/drawing/2014/main" id="{18A22589-C69E-2344-905B-515994B5CD56}"/>
              </a:ext>
            </a:extLst>
          </p:cNvPr>
          <p:cNvSpPr/>
          <p:nvPr/>
        </p:nvSpPr>
        <p:spPr>
          <a:xfrm rot="483934">
            <a:off x="1732951" y="3648471"/>
            <a:ext cx="4415045" cy="832061"/>
          </a:xfrm>
          <a:prstGeom prst="cube">
            <a:avLst>
              <a:gd name="adj" fmla="val 78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34">
            <a:extLst>
              <a:ext uri="{FF2B5EF4-FFF2-40B4-BE49-F238E27FC236}">
                <a16:creationId xmlns:a16="http://schemas.microsoft.com/office/drawing/2014/main" id="{E9076531-7461-1547-B444-D0A32E3185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18" y="3683468"/>
            <a:ext cx="1140051" cy="762066"/>
          </a:xfrm>
          <a:prstGeom prst="rect">
            <a:avLst/>
          </a:prstGeom>
        </p:spPr>
      </p:pic>
      <p:pic>
        <p:nvPicPr>
          <p:cNvPr id="10" name="図 36">
            <a:extLst>
              <a:ext uri="{FF2B5EF4-FFF2-40B4-BE49-F238E27FC236}">
                <a16:creationId xmlns:a16="http://schemas.microsoft.com/office/drawing/2014/main" id="{FFD0AE71-BCEE-FA47-950E-D9489D9CA8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47" y="3509366"/>
            <a:ext cx="1140051" cy="762066"/>
          </a:xfrm>
          <a:prstGeom prst="rect">
            <a:avLst/>
          </a:prstGeom>
        </p:spPr>
      </p:pic>
      <p:pic>
        <p:nvPicPr>
          <p:cNvPr id="11" name="図 38">
            <a:extLst>
              <a:ext uri="{FF2B5EF4-FFF2-40B4-BE49-F238E27FC236}">
                <a16:creationId xmlns:a16="http://schemas.microsoft.com/office/drawing/2014/main" id="{8BF0856E-1F13-AA4D-B9D0-55ED45257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66" y="3294862"/>
            <a:ext cx="1140051" cy="762066"/>
          </a:xfrm>
          <a:prstGeom prst="rect">
            <a:avLst/>
          </a:prstGeom>
        </p:spPr>
      </p:pic>
      <p:sp>
        <p:nvSpPr>
          <p:cNvPr id="12" name="直方体 40">
            <a:extLst>
              <a:ext uri="{FF2B5EF4-FFF2-40B4-BE49-F238E27FC236}">
                <a16:creationId xmlns:a16="http://schemas.microsoft.com/office/drawing/2014/main" id="{2F5F7622-FAA7-2144-A8AF-FBB956D752F0}"/>
              </a:ext>
            </a:extLst>
          </p:cNvPr>
          <p:cNvSpPr/>
          <p:nvPr/>
        </p:nvSpPr>
        <p:spPr>
          <a:xfrm rot="483934">
            <a:off x="1732951" y="2947028"/>
            <a:ext cx="4415045" cy="832061"/>
          </a:xfrm>
          <a:prstGeom prst="cube">
            <a:avLst>
              <a:gd name="adj" fmla="val 78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3" name="図 42">
            <a:extLst>
              <a:ext uri="{FF2B5EF4-FFF2-40B4-BE49-F238E27FC236}">
                <a16:creationId xmlns:a16="http://schemas.microsoft.com/office/drawing/2014/main" id="{082267F4-27DA-AC43-A639-006978FE33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18" y="2982025"/>
            <a:ext cx="1140051" cy="762066"/>
          </a:xfrm>
          <a:prstGeom prst="rect">
            <a:avLst/>
          </a:prstGeom>
        </p:spPr>
      </p:pic>
      <p:pic>
        <p:nvPicPr>
          <p:cNvPr id="14" name="図 44">
            <a:extLst>
              <a:ext uri="{FF2B5EF4-FFF2-40B4-BE49-F238E27FC236}">
                <a16:creationId xmlns:a16="http://schemas.microsoft.com/office/drawing/2014/main" id="{1D79F477-C38E-ED4E-951B-F000545F6A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47" y="2807923"/>
            <a:ext cx="1140051" cy="762066"/>
          </a:xfrm>
          <a:prstGeom prst="rect">
            <a:avLst/>
          </a:prstGeom>
        </p:spPr>
      </p:pic>
      <p:pic>
        <p:nvPicPr>
          <p:cNvPr id="15" name="図 46">
            <a:extLst>
              <a:ext uri="{FF2B5EF4-FFF2-40B4-BE49-F238E27FC236}">
                <a16:creationId xmlns:a16="http://schemas.microsoft.com/office/drawing/2014/main" id="{4E800450-F42D-C14E-A0C1-286E90D0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66" y="2593419"/>
            <a:ext cx="1140051" cy="762066"/>
          </a:xfrm>
          <a:prstGeom prst="rect">
            <a:avLst/>
          </a:prstGeom>
        </p:spPr>
      </p:pic>
      <p:sp>
        <p:nvSpPr>
          <p:cNvPr id="16" name="直方体 48">
            <a:extLst>
              <a:ext uri="{FF2B5EF4-FFF2-40B4-BE49-F238E27FC236}">
                <a16:creationId xmlns:a16="http://schemas.microsoft.com/office/drawing/2014/main" id="{DD917A31-5E8B-1E48-9626-ED3CE5EF0877}"/>
              </a:ext>
            </a:extLst>
          </p:cNvPr>
          <p:cNvSpPr/>
          <p:nvPr/>
        </p:nvSpPr>
        <p:spPr>
          <a:xfrm rot="483934">
            <a:off x="1732953" y="2264439"/>
            <a:ext cx="4415045" cy="832061"/>
          </a:xfrm>
          <a:prstGeom prst="cube">
            <a:avLst>
              <a:gd name="adj" fmla="val 7885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7" name="図 50">
            <a:extLst>
              <a:ext uri="{FF2B5EF4-FFF2-40B4-BE49-F238E27FC236}">
                <a16:creationId xmlns:a16="http://schemas.microsoft.com/office/drawing/2014/main" id="{9EDD087E-2DD5-9344-8C0F-2FA37C26E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0020" y="2299436"/>
            <a:ext cx="1140051" cy="762066"/>
          </a:xfrm>
          <a:prstGeom prst="rect">
            <a:avLst/>
          </a:prstGeom>
        </p:spPr>
      </p:pic>
      <p:pic>
        <p:nvPicPr>
          <p:cNvPr id="18" name="図 52">
            <a:extLst>
              <a:ext uri="{FF2B5EF4-FFF2-40B4-BE49-F238E27FC236}">
                <a16:creationId xmlns:a16="http://schemas.microsoft.com/office/drawing/2014/main" id="{786C36A4-F0EA-CF4D-BEF3-C11BE7F20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449" y="2125334"/>
            <a:ext cx="1140051" cy="762066"/>
          </a:xfrm>
          <a:prstGeom prst="rect">
            <a:avLst/>
          </a:prstGeom>
        </p:spPr>
      </p:pic>
      <p:pic>
        <p:nvPicPr>
          <p:cNvPr id="19" name="図 54">
            <a:extLst>
              <a:ext uri="{FF2B5EF4-FFF2-40B4-BE49-F238E27FC236}">
                <a16:creationId xmlns:a16="http://schemas.microsoft.com/office/drawing/2014/main" id="{E13B000D-92F8-6D4C-93C9-2DFE8B3DE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8168" y="1910830"/>
            <a:ext cx="1140051" cy="762066"/>
          </a:xfrm>
          <a:prstGeom prst="rect">
            <a:avLst/>
          </a:prstGeom>
        </p:spPr>
      </p:pic>
      <p:cxnSp>
        <p:nvCxnSpPr>
          <p:cNvPr id="20" name="直線コネクタ 2">
            <a:extLst>
              <a:ext uri="{FF2B5EF4-FFF2-40B4-BE49-F238E27FC236}">
                <a16:creationId xmlns:a16="http://schemas.microsoft.com/office/drawing/2014/main" id="{895336EF-324F-4045-970C-7D87821C8C3F}"/>
              </a:ext>
            </a:extLst>
          </p:cNvPr>
          <p:cNvCxnSpPr>
            <a:cxnSpLocks/>
          </p:cNvCxnSpPr>
          <p:nvPr/>
        </p:nvCxnSpPr>
        <p:spPr>
          <a:xfrm>
            <a:off x="6184532" y="2083542"/>
            <a:ext cx="0" cy="20011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コネクタ 15">
            <a:extLst>
              <a:ext uri="{FF2B5EF4-FFF2-40B4-BE49-F238E27FC236}">
                <a16:creationId xmlns:a16="http://schemas.microsoft.com/office/drawing/2014/main" id="{16E5ACA4-F07F-D140-A5B5-63F033647496}"/>
              </a:ext>
            </a:extLst>
          </p:cNvPr>
          <p:cNvCxnSpPr>
            <a:cxnSpLocks/>
          </p:cNvCxnSpPr>
          <p:nvPr/>
        </p:nvCxnSpPr>
        <p:spPr>
          <a:xfrm>
            <a:off x="5408885" y="2807923"/>
            <a:ext cx="0" cy="18778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コネクタ 16">
            <a:extLst>
              <a:ext uri="{FF2B5EF4-FFF2-40B4-BE49-F238E27FC236}">
                <a16:creationId xmlns:a16="http://schemas.microsoft.com/office/drawing/2014/main" id="{80863844-3419-BE43-B447-E29CF6C7F002}"/>
              </a:ext>
            </a:extLst>
          </p:cNvPr>
          <p:cNvCxnSpPr>
            <a:cxnSpLocks/>
          </p:cNvCxnSpPr>
          <p:nvPr/>
        </p:nvCxnSpPr>
        <p:spPr>
          <a:xfrm>
            <a:off x="1696415" y="2299436"/>
            <a:ext cx="0" cy="18900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0">
            <a:extLst>
              <a:ext uri="{FF2B5EF4-FFF2-40B4-BE49-F238E27FC236}">
                <a16:creationId xmlns:a16="http://schemas.microsoft.com/office/drawing/2014/main" id="{6F9E7006-914E-7B48-B2D0-D8CA7212B576}"/>
              </a:ext>
            </a:extLst>
          </p:cNvPr>
          <p:cNvCxnSpPr>
            <a:cxnSpLocks/>
          </p:cNvCxnSpPr>
          <p:nvPr/>
        </p:nvCxnSpPr>
        <p:spPr>
          <a:xfrm>
            <a:off x="1696415" y="2299436"/>
            <a:ext cx="3712470" cy="520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0A6775AE-4AE3-DF42-ABD8-B8B2E4C80609}"/>
              </a:ext>
            </a:extLst>
          </p:cNvPr>
          <p:cNvCxnSpPr>
            <a:cxnSpLocks/>
          </p:cNvCxnSpPr>
          <p:nvPr/>
        </p:nvCxnSpPr>
        <p:spPr>
          <a:xfrm>
            <a:off x="2490260" y="1562648"/>
            <a:ext cx="3712470" cy="520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コネクタ 25">
            <a:extLst>
              <a:ext uri="{FF2B5EF4-FFF2-40B4-BE49-F238E27FC236}">
                <a16:creationId xmlns:a16="http://schemas.microsoft.com/office/drawing/2014/main" id="{C65378FD-0452-5147-9C32-AD94A1AF6E52}"/>
              </a:ext>
            </a:extLst>
          </p:cNvPr>
          <p:cNvCxnSpPr>
            <a:cxnSpLocks/>
          </p:cNvCxnSpPr>
          <p:nvPr/>
        </p:nvCxnSpPr>
        <p:spPr>
          <a:xfrm flipH="1">
            <a:off x="5396544" y="2083542"/>
            <a:ext cx="806186" cy="736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8">
            <a:extLst>
              <a:ext uri="{FF2B5EF4-FFF2-40B4-BE49-F238E27FC236}">
                <a16:creationId xmlns:a16="http://schemas.microsoft.com/office/drawing/2014/main" id="{D2B69A03-6873-8341-8CA4-EC9376A6F08D}"/>
              </a:ext>
            </a:extLst>
          </p:cNvPr>
          <p:cNvCxnSpPr>
            <a:cxnSpLocks/>
          </p:cNvCxnSpPr>
          <p:nvPr/>
        </p:nvCxnSpPr>
        <p:spPr>
          <a:xfrm flipH="1">
            <a:off x="1684073" y="1566434"/>
            <a:ext cx="806186" cy="7367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2CB2C34-5FFE-8A4C-9648-AADEE9D2881F}"/>
              </a:ext>
            </a:extLst>
          </p:cNvPr>
          <p:cNvSpPr txBox="1"/>
          <p:nvPr/>
        </p:nvSpPr>
        <p:spPr>
          <a:xfrm>
            <a:off x="6396762" y="3866367"/>
            <a:ext cx="25186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1400" dirty="0">
                <a:latin typeface="Meiryo" panose="020B0604030504040204" pitchFamily="34" charset="-128"/>
                <a:ea typeface="Meiryo" panose="020B0604030504040204" pitchFamily="34" charset="-128"/>
              </a:rPr>
              <a:t>このエピソードはTBSの</a:t>
            </a:r>
          </a:p>
          <a:p>
            <a:r>
              <a:rPr lang="en-JP" sz="1400" dirty="0">
                <a:latin typeface="Meiryo" panose="020B0604030504040204" pitchFamily="34" charset="-128"/>
                <a:ea typeface="Meiryo" panose="020B0604030504040204" pitchFamily="34" charset="-128"/>
              </a:rPr>
              <a:t>「がっちりマンデー」より。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CA3FE867-21BD-A344-D289-8B257017B526}"/>
              </a:ext>
            </a:extLst>
          </p:cNvPr>
          <p:cNvSpPr txBox="1"/>
          <p:nvPr/>
        </p:nvSpPr>
        <p:spPr>
          <a:xfrm>
            <a:off x="754672" y="4824110"/>
            <a:ext cx="895629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4400" b="1" dirty="0">
                <a:latin typeface="Meiryo" panose="020B0604030504040204" pitchFamily="34" charset="-128"/>
                <a:ea typeface="Meiryo" panose="020B0604030504040204" pitchFamily="34" charset="-128"/>
              </a:rPr>
              <a:t>「ドリルを売るな、</a:t>
            </a:r>
            <a:r>
              <a:rPr lang="en-JP" sz="4400" b="1">
                <a:latin typeface="Meiryo" panose="020B0604030504040204" pitchFamily="34" charset="-128"/>
                <a:ea typeface="Meiryo" panose="020B0604030504040204" pitchFamily="34" charset="-128"/>
              </a:rPr>
              <a:t>穴を売れ。」</a:t>
            </a:r>
            <a:endParaRPr lang="en-US" sz="4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altLang="ja-JP" sz="3600" b="1">
                <a:latin typeface="Meiryo" panose="020B0604030504040204" pitchFamily="34" charset="-128"/>
                <a:ea typeface="Meiryo" panose="020B0604030504040204" pitchFamily="34" charset="-128"/>
              </a:rPr>
              <a:t>商品ではなく、課題解決を売るのが正解。</a:t>
            </a:r>
          </a:p>
        </p:txBody>
      </p:sp>
    </p:spTree>
    <p:extLst>
      <p:ext uri="{BB962C8B-B14F-4D97-AF65-F5344CB8AC3E}">
        <p14:creationId xmlns:p14="http://schemas.microsoft.com/office/powerpoint/2010/main" val="2687007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0B02CDC-D012-41DE-AE6B-A65AB5B9D5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ユーザー評価系</a:t>
            </a:r>
            <a:endParaRPr kumimoji="1" lang="en-US" altLang="ja-JP" sz="160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8CE7EDC-BC58-4133-8AFB-CB9BFEC27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JOSUI INC.</a:t>
            </a:r>
            <a:r>
              <a:rPr lang="ja-JP" altLang="en-US"/>
              <a:t>　許可のない複製は法律で禁止されています。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EA451D-EC0C-46A6-88FA-B51AF170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2134" y="1566038"/>
            <a:ext cx="470353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商品化には必須</a:t>
            </a:r>
            <a:r>
              <a:rPr lang="ja-JP" altLang="en-US"/>
              <a:t>の技術ではあるが、</a:t>
            </a:r>
            <a:endParaRPr kumimoji="1" lang="en-US" altLang="ja-JP" dirty="0"/>
          </a:p>
          <a:p>
            <a:r>
              <a:rPr kumimoji="1" lang="ja-JP" altLang="en-US"/>
              <a:t>ここまでしか技術がないなら</a:t>
            </a:r>
            <a:endParaRPr lang="en-US" altLang="ja-JP" dirty="0"/>
          </a:p>
          <a:p>
            <a:r>
              <a:rPr lang="ja-JP" altLang="en-US" dirty="0"/>
              <a:t>価格</a:t>
            </a:r>
            <a:r>
              <a:rPr lang="ja-JP" altLang="en-US"/>
              <a:t>主導権はほとんどないケースが多い。</a:t>
            </a:r>
            <a:endParaRPr lang="en-US" altLang="ja-JP" dirty="0"/>
          </a:p>
          <a:p>
            <a:r>
              <a:rPr lang="ja-JP" altLang="en-US"/>
              <a:t>∵製品評価の大半をユーザーに委ねなければ</a:t>
            </a:r>
            <a:endParaRPr lang="en-US" altLang="ja-JP" dirty="0"/>
          </a:p>
          <a:p>
            <a:r>
              <a:rPr lang="ja-JP" altLang="en-US"/>
              <a:t>ならないから。</a:t>
            </a:r>
            <a:endParaRPr lang="en-US" altLang="ja-JP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399002" y="3706241"/>
            <a:ext cx="4516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/>
              <a:t>上記に加えて、ここまで実施してれば</a:t>
            </a:r>
            <a:r>
              <a:rPr lang="ja-JP" altLang="en-US"/>
              <a:t>価格主導権は取りやすい。</a:t>
            </a:r>
            <a:endParaRPr lang="en-US" altLang="ja-JP" dirty="0"/>
          </a:p>
          <a:p>
            <a:r>
              <a:rPr kumimoji="1" lang="ja-JP" altLang="en-US"/>
              <a:t>∵評価済みの製品を提案できるから。</a:t>
            </a:r>
            <a:endParaRPr kumimoji="1" lang="ja-JP" altLang="en-US" dirty="0"/>
          </a:p>
        </p:txBody>
      </p:sp>
      <p:sp>
        <p:nvSpPr>
          <p:cNvPr id="25" name="テキスト ボックス 4">
            <a:extLst>
              <a:ext uri="{FF2B5EF4-FFF2-40B4-BE49-F238E27FC236}">
                <a16:creationId xmlns:a16="http://schemas.microsoft.com/office/drawing/2014/main" id="{86042F29-530C-F54F-8BAE-EF9D7CFF779A}"/>
              </a:ext>
            </a:extLst>
          </p:cNvPr>
          <p:cNvSpPr txBox="1"/>
          <p:nvPr/>
        </p:nvSpPr>
        <p:spPr>
          <a:xfrm>
            <a:off x="661424" y="1242873"/>
            <a:ext cx="299502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コア技術</a:t>
            </a:r>
            <a:endParaRPr lang="en-US" altLang="ja-JP" dirty="0"/>
          </a:p>
          <a:p>
            <a:pPr algn="ctr"/>
            <a:r>
              <a:rPr lang="ja-JP" altLang="en-US" dirty="0"/>
              <a:t>例）繊維／樹脂設計</a:t>
            </a:r>
            <a:endParaRPr kumimoji="1" lang="ja-JP" altLang="en-US" dirty="0"/>
          </a:p>
        </p:txBody>
      </p:sp>
      <p:sp>
        <p:nvSpPr>
          <p:cNvPr id="26" name="テキスト ボックス 6">
            <a:extLst>
              <a:ext uri="{FF2B5EF4-FFF2-40B4-BE49-F238E27FC236}">
                <a16:creationId xmlns:a16="http://schemas.microsoft.com/office/drawing/2014/main" id="{D6EFD9A4-F656-F342-9187-758709A09036}"/>
              </a:ext>
            </a:extLst>
          </p:cNvPr>
          <p:cNvSpPr txBox="1"/>
          <p:nvPr/>
        </p:nvSpPr>
        <p:spPr>
          <a:xfrm>
            <a:off x="659467" y="2004284"/>
            <a:ext cx="2987145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基盤</a:t>
            </a:r>
            <a:r>
              <a:rPr kumimoji="1" lang="ja-JP" altLang="en-US"/>
              <a:t>技術</a:t>
            </a:r>
            <a:endParaRPr lang="en-US" altLang="ja-JP" dirty="0"/>
          </a:p>
          <a:p>
            <a:pPr algn="ctr"/>
            <a:r>
              <a:rPr lang="ja-JP" altLang="en-US" dirty="0"/>
              <a:t>例）熱伝導樹脂量産技術</a:t>
            </a:r>
            <a:endParaRPr kumimoji="1" lang="ja-JP" altLang="en-US" dirty="0"/>
          </a:p>
        </p:txBody>
      </p:sp>
      <p:sp>
        <p:nvSpPr>
          <p:cNvPr id="27" name="テキスト ボックス 7">
            <a:extLst>
              <a:ext uri="{FF2B5EF4-FFF2-40B4-BE49-F238E27FC236}">
                <a16:creationId xmlns:a16="http://schemas.microsoft.com/office/drawing/2014/main" id="{3A637BDF-E47B-6B4C-B893-19945D3EF88C}"/>
              </a:ext>
            </a:extLst>
          </p:cNvPr>
          <p:cNvSpPr txBox="1"/>
          <p:nvPr/>
        </p:nvSpPr>
        <p:spPr>
          <a:xfrm>
            <a:off x="659467" y="2750566"/>
            <a:ext cx="29950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/>
              <a:t>周辺技術</a:t>
            </a:r>
            <a:endParaRPr lang="en-US" altLang="ja-JP" dirty="0"/>
          </a:p>
          <a:p>
            <a:pPr algn="ctr"/>
            <a:r>
              <a:rPr lang="ja-JP" altLang="en-US" dirty="0"/>
              <a:t>例）熱伝導評価技術</a:t>
            </a:r>
            <a:endParaRPr kumimoji="1" lang="ja-JP" altLang="en-US" dirty="0"/>
          </a:p>
        </p:txBody>
      </p:sp>
      <p:sp>
        <p:nvSpPr>
          <p:cNvPr id="28" name="テキスト ボックス 10">
            <a:extLst>
              <a:ext uri="{FF2B5EF4-FFF2-40B4-BE49-F238E27FC236}">
                <a16:creationId xmlns:a16="http://schemas.microsoft.com/office/drawing/2014/main" id="{AA4AB8BE-1282-C44B-B745-F3AD6E91883E}"/>
              </a:ext>
            </a:extLst>
          </p:cNvPr>
          <p:cNvSpPr txBox="1"/>
          <p:nvPr/>
        </p:nvSpPr>
        <p:spPr>
          <a:xfrm>
            <a:off x="668794" y="3504337"/>
            <a:ext cx="2995028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ユーザー技術</a:t>
            </a:r>
            <a:endParaRPr lang="en-US" altLang="ja-JP" dirty="0"/>
          </a:p>
          <a:p>
            <a:pPr algn="ctr"/>
            <a:r>
              <a:rPr lang="ja-JP" altLang="en-US" dirty="0"/>
              <a:t>例）成形・組立技術</a:t>
            </a:r>
            <a:endParaRPr kumimoji="1" lang="ja-JP" altLang="en-US" dirty="0"/>
          </a:p>
        </p:txBody>
      </p:sp>
      <p:sp>
        <p:nvSpPr>
          <p:cNvPr id="29" name="テキスト ボックス 11">
            <a:extLst>
              <a:ext uri="{FF2B5EF4-FFF2-40B4-BE49-F238E27FC236}">
                <a16:creationId xmlns:a16="http://schemas.microsoft.com/office/drawing/2014/main" id="{CBA3B630-130A-9E40-BAC9-D93CD08BE501}"/>
              </a:ext>
            </a:extLst>
          </p:cNvPr>
          <p:cNvSpPr txBox="1"/>
          <p:nvPr/>
        </p:nvSpPr>
        <p:spPr>
          <a:xfrm>
            <a:off x="659467" y="4265748"/>
            <a:ext cx="2995028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ユーザー</a:t>
            </a:r>
            <a:r>
              <a:rPr kumimoji="1" lang="ja-JP" altLang="en-US"/>
              <a:t>評価技術</a:t>
            </a:r>
            <a:endParaRPr lang="en-US" altLang="ja-JP" dirty="0"/>
          </a:p>
          <a:p>
            <a:pPr algn="ctr"/>
            <a:r>
              <a:rPr lang="ja-JP" altLang="en-US" dirty="0"/>
              <a:t>例）製品評価技術</a:t>
            </a:r>
            <a:endParaRPr kumimoji="1" lang="ja-JP" altLang="en-US" dirty="0"/>
          </a:p>
        </p:txBody>
      </p:sp>
      <p:sp>
        <p:nvSpPr>
          <p:cNvPr id="30" name="テキスト ボックス 13">
            <a:extLst>
              <a:ext uri="{FF2B5EF4-FFF2-40B4-BE49-F238E27FC236}">
                <a16:creationId xmlns:a16="http://schemas.microsoft.com/office/drawing/2014/main" id="{1AD74D12-7347-994F-AFEB-45E2074ACF77}"/>
              </a:ext>
            </a:extLst>
          </p:cNvPr>
          <p:cNvSpPr txBox="1"/>
          <p:nvPr/>
        </p:nvSpPr>
        <p:spPr>
          <a:xfrm>
            <a:off x="2318282" y="5155655"/>
            <a:ext cx="2180493" cy="2616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100" dirty="0"/>
              <a:t>商品のためのコア・基盤</a:t>
            </a:r>
            <a:r>
              <a:rPr kumimoji="1" lang="ja-JP" altLang="en-US" sz="1100" dirty="0"/>
              <a:t>技術</a:t>
            </a:r>
          </a:p>
        </p:txBody>
      </p:sp>
      <p:sp>
        <p:nvSpPr>
          <p:cNvPr id="31" name="テキスト ボックス 14">
            <a:extLst>
              <a:ext uri="{FF2B5EF4-FFF2-40B4-BE49-F238E27FC236}">
                <a16:creationId xmlns:a16="http://schemas.microsoft.com/office/drawing/2014/main" id="{B2E21EFE-741F-FB4D-BB59-92E987E55963}"/>
              </a:ext>
            </a:extLst>
          </p:cNvPr>
          <p:cNvSpPr txBox="1"/>
          <p:nvPr/>
        </p:nvSpPr>
        <p:spPr>
          <a:xfrm>
            <a:off x="2305840" y="5478877"/>
            <a:ext cx="2201308" cy="276999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1200" dirty="0"/>
              <a:t>ユーザー評価系技術</a:t>
            </a:r>
            <a:endParaRPr kumimoji="1" lang="ja-JP" altLang="en-US" sz="1200" dirty="0"/>
          </a:p>
        </p:txBody>
      </p:sp>
      <p:sp>
        <p:nvSpPr>
          <p:cNvPr id="5" name="右中かっこ 4">
            <a:extLst>
              <a:ext uri="{FF2B5EF4-FFF2-40B4-BE49-F238E27FC236}">
                <a16:creationId xmlns:a16="http://schemas.microsoft.com/office/drawing/2014/main" id="{54BF54ED-3BC5-5937-85E2-16DD4FBDB439}"/>
              </a:ext>
            </a:extLst>
          </p:cNvPr>
          <p:cNvSpPr/>
          <p:nvPr/>
        </p:nvSpPr>
        <p:spPr>
          <a:xfrm>
            <a:off x="3858567" y="1242873"/>
            <a:ext cx="472273" cy="215402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299C470F-F314-AB8C-1DB1-1D68AFD52F7E}"/>
              </a:ext>
            </a:extLst>
          </p:cNvPr>
          <p:cNvSpPr/>
          <p:nvPr/>
        </p:nvSpPr>
        <p:spPr>
          <a:xfrm>
            <a:off x="3889861" y="3478083"/>
            <a:ext cx="472273" cy="143399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CFD7E213-95C5-02C9-7517-042EAF32143F}"/>
              </a:ext>
            </a:extLst>
          </p:cNvPr>
          <p:cNvSpPr txBox="1"/>
          <p:nvPr/>
        </p:nvSpPr>
        <p:spPr>
          <a:xfrm>
            <a:off x="803868" y="673240"/>
            <a:ext cx="66479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例として、高熱伝導性樹脂を販売する会社のユーザー評価系。</a:t>
            </a:r>
          </a:p>
        </p:txBody>
      </p:sp>
    </p:spTree>
    <p:extLst>
      <p:ext uri="{BB962C8B-B14F-4D97-AF65-F5344CB8AC3E}">
        <p14:creationId xmlns:p14="http://schemas.microsoft.com/office/powerpoint/2010/main" val="1972113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4E0C7-3133-8246-91CA-644ED596D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ユーザ</a:t>
            </a:r>
            <a:r>
              <a:rPr lang="en-JP"/>
              <a:t>ー評価系</a:t>
            </a:r>
            <a:r>
              <a:rPr lang="ja-JP" altLang="en-US"/>
              <a:t>の理解</a:t>
            </a:r>
            <a:endParaRPr lang="en-JP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A65E24-02EB-2E4B-882A-240894628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JOSUI INC.</a:t>
            </a:r>
            <a:r>
              <a:rPr lang="ja-JP" altLang="en-US"/>
              <a:t>　許可のない複製は法律で禁止されています。</a:t>
            </a:r>
            <a:endParaRPr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DA2489-A4DC-644A-AFF8-6EC2B835A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513394-317A-C743-8FEC-2E3FB8579EFE}"/>
              </a:ext>
            </a:extLst>
          </p:cNvPr>
          <p:cNvSpPr txBox="1"/>
          <p:nvPr/>
        </p:nvSpPr>
        <p:spPr>
          <a:xfrm>
            <a:off x="934585" y="757385"/>
            <a:ext cx="810905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下のユーザー技術・ユーザー評価技術は、顧客の先取りができれば良い訳ではない。</a:t>
            </a: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ユーザー評価系が競合他社と同じだったらどうなるか？</a:t>
            </a: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JP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競合と同じ評価しかできない以上、同じ提案になる。</a:t>
            </a:r>
          </a:p>
          <a:p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ja-JP" altLang="en-US" sz="2400" b="1">
                <a:latin typeface="Meiryo" panose="020B0604030504040204" pitchFamily="34" charset="-128"/>
                <a:ea typeface="Meiryo" panose="020B0604030504040204" pitchFamily="34" charset="-128"/>
              </a:rPr>
              <a:t>そのため、</a:t>
            </a:r>
            <a:r>
              <a:rPr lang="en-JP" sz="2400" b="1">
                <a:latin typeface="Meiryo" panose="020B0604030504040204" pitchFamily="34" charset="-128"/>
                <a:ea typeface="Meiryo" panose="020B0604030504040204" pitchFamily="34" charset="-128"/>
              </a:rPr>
              <a:t>ユ</a:t>
            </a:r>
            <a:r>
              <a:rPr lang="en-JP" sz="2400" b="1" dirty="0">
                <a:latin typeface="Meiryo" panose="020B0604030504040204" pitchFamily="34" charset="-128"/>
                <a:ea typeface="Meiryo" panose="020B0604030504040204" pitchFamily="34" charset="-128"/>
              </a:rPr>
              <a:t>ーザー評価系は、</a:t>
            </a:r>
            <a:r>
              <a:rPr lang="en-JP" sz="2400" b="1">
                <a:latin typeface="Meiryo" panose="020B0604030504040204" pitchFamily="34" charset="-128"/>
                <a:ea typeface="Meiryo" panose="020B0604030504040204" pitchFamily="34" charset="-128"/>
              </a:rPr>
              <a:t>競合対比で決められなければならない。</a:t>
            </a:r>
            <a:endParaRPr lang="en-JP" sz="24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B1C35E-CA26-2B48-955D-60E600DD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0605" y="1715323"/>
            <a:ext cx="6249447" cy="185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69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2EA884-16A8-7E46-B2F3-03327188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JP" dirty="0"/>
              <a:t>潜在ニーズ（</a:t>
            </a:r>
            <a:r>
              <a:rPr lang="en-JP"/>
              <a:t>行動）</a:t>
            </a:r>
            <a:r>
              <a:rPr lang="ja-JP" altLang="en-US"/>
              <a:t>とは？</a:t>
            </a:r>
            <a:endParaRPr lang="en-JP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45744B-FC0B-454B-85F1-AAC08F22E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/>
              <a:t>© JOSUI INC. </a:t>
            </a:r>
            <a:r>
              <a:rPr lang="ja-JP" altLang="en-US"/>
              <a:t>許可のない複製は法律で禁止されています。</a:t>
            </a:r>
            <a:endParaRPr lang="ja-JP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E2F764-EB05-D24B-9897-73FCE290C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A55BC7-A960-7347-81D8-72AEB4F68A25}"/>
              </a:ext>
            </a:extLst>
          </p:cNvPr>
          <p:cNvSpPr/>
          <p:nvPr/>
        </p:nvSpPr>
        <p:spPr>
          <a:xfrm>
            <a:off x="6242644" y="1409252"/>
            <a:ext cx="315954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自分で切る／調理する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F25B4-4F0F-5D46-A9FE-55BDABDCCE4A}"/>
              </a:ext>
            </a:extLst>
          </p:cNvPr>
          <p:cNvSpPr/>
          <p:nvPr/>
        </p:nvSpPr>
        <p:spPr>
          <a:xfrm>
            <a:off x="335280" y="1409252"/>
            <a:ext cx="268762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カット野菜／半調理品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33324E-6952-EA4A-87D8-CD13BCC67FE0}"/>
              </a:ext>
            </a:extLst>
          </p:cNvPr>
          <p:cNvSpPr txBox="1"/>
          <p:nvPr/>
        </p:nvSpPr>
        <p:spPr>
          <a:xfrm>
            <a:off x="369344" y="1045285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ソリューション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C4AB33-AB10-554B-A909-803043F2C5C5}"/>
              </a:ext>
            </a:extLst>
          </p:cNvPr>
          <p:cNvSpPr txBox="1"/>
          <p:nvPr/>
        </p:nvSpPr>
        <p:spPr>
          <a:xfrm>
            <a:off x="6153374" y="105604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行動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02B297-02B4-2746-B336-628809383F71}"/>
              </a:ext>
            </a:extLst>
          </p:cNvPr>
          <p:cNvSpPr txBox="1"/>
          <p:nvPr/>
        </p:nvSpPr>
        <p:spPr>
          <a:xfrm>
            <a:off x="3270860" y="1548570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があるのを知らないから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10D96E5-1DAF-7F40-A68D-69BDAF3F05D8}"/>
              </a:ext>
            </a:extLst>
          </p:cNvPr>
          <p:cNvSpPr/>
          <p:nvPr/>
        </p:nvSpPr>
        <p:spPr>
          <a:xfrm>
            <a:off x="6242644" y="2236521"/>
            <a:ext cx="315954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通勤する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DCDFDB-ECFD-CF4E-AD34-A4A9C9596960}"/>
              </a:ext>
            </a:extLst>
          </p:cNvPr>
          <p:cNvSpPr/>
          <p:nvPr/>
        </p:nvSpPr>
        <p:spPr>
          <a:xfrm>
            <a:off x="335280" y="2236521"/>
            <a:ext cx="268762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ZOOM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70BB6B-A664-9449-A529-9BECBAD5527B}"/>
              </a:ext>
            </a:extLst>
          </p:cNvPr>
          <p:cNvSpPr txBox="1"/>
          <p:nvPr/>
        </p:nvSpPr>
        <p:spPr>
          <a:xfrm>
            <a:off x="3270860" y="2375839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があるのを知らないから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C5B505-EBD9-AF4B-B0C8-77B455CE4229}"/>
              </a:ext>
            </a:extLst>
          </p:cNvPr>
          <p:cNvSpPr/>
          <p:nvPr/>
        </p:nvSpPr>
        <p:spPr>
          <a:xfrm>
            <a:off x="6242644" y="3083166"/>
            <a:ext cx="315954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人が運ぶ／店員を雇う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AD240A-0B8C-AB4C-9903-B9FA82DD525B}"/>
              </a:ext>
            </a:extLst>
          </p:cNvPr>
          <p:cNvSpPr/>
          <p:nvPr/>
        </p:nvSpPr>
        <p:spPr>
          <a:xfrm>
            <a:off x="335280" y="3083166"/>
            <a:ext cx="2687620" cy="6479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配膳ロボット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10BF0BC-ECAC-314D-9073-5A4B5B787DCC}"/>
              </a:ext>
            </a:extLst>
          </p:cNvPr>
          <p:cNvSpPr txBox="1"/>
          <p:nvPr/>
        </p:nvSpPr>
        <p:spPr>
          <a:xfrm>
            <a:off x="3270860" y="3222484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があるのを知らないから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7B0CC6-78C9-A085-A360-AD1FF6DBEAED}"/>
              </a:ext>
            </a:extLst>
          </p:cNvPr>
          <p:cNvSpPr txBox="1"/>
          <p:nvPr/>
        </p:nvSpPr>
        <p:spPr>
          <a:xfrm>
            <a:off x="551795" y="4858479"/>
            <a:ext cx="880241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顧客が</a:t>
            </a:r>
            <a:r>
              <a:rPr lang="en-JP" sz="3200" b="1">
                <a:latin typeface="Meiryo" panose="020B0604030504040204" pitchFamily="34" charset="-128"/>
                <a:ea typeface="Meiryo" panose="020B0604030504040204" pitchFamily="34" charset="-128"/>
              </a:rPr>
              <a:t>、解決策があると知らないからする行動</a:t>
            </a:r>
            <a:endParaRPr lang="en-US" sz="3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r>
              <a:rPr lang="en-US" altLang="ja-JP" sz="2400" dirty="0"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将来の行動を含みます</a:t>
            </a:r>
            <a:endParaRPr lang="en-US" sz="32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617DC0D8-EA42-A77D-9BB4-B8DC3233BD68}"/>
              </a:ext>
            </a:extLst>
          </p:cNvPr>
          <p:cNvSpPr txBox="1"/>
          <p:nvPr/>
        </p:nvSpPr>
        <p:spPr>
          <a:xfrm>
            <a:off x="551795" y="449306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>
                <a:latin typeface="Meiryo" panose="020B0604030504040204" pitchFamily="34" charset="-128"/>
                <a:ea typeface="Meiryo" panose="020B0604030504040204" pitchFamily="34" charset="-128"/>
              </a:rPr>
              <a:t>潜在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ニーズ（</a:t>
            </a:r>
            <a:r>
              <a:rPr lang="en-JP">
                <a:latin typeface="Meiryo" panose="020B0604030504040204" pitchFamily="34" charset="-128"/>
                <a:ea typeface="Meiryo" panose="020B0604030504040204" pitchFamily="34" charset="-128"/>
              </a:rPr>
              <a:t>課題</a:t>
            </a:r>
            <a:r>
              <a:rPr lang="ja-JP" altLang="en-US">
                <a:latin typeface="Meiryo" panose="020B0604030504040204" pitchFamily="34" charset="-128"/>
                <a:ea typeface="Meiryo" panose="020B0604030504040204" pitchFamily="34" charset="-128"/>
              </a:rPr>
              <a:t>）</a:t>
            </a:r>
            <a:r>
              <a:rPr lang="en-JP">
                <a:latin typeface="Meiryo" panose="020B0604030504040204" pitchFamily="34" charset="-128"/>
                <a:ea typeface="Meiryo" panose="020B0604030504040204" pitchFamily="34" charset="-128"/>
              </a:rPr>
              <a:t>とは</a:t>
            </a:r>
            <a:r>
              <a:rPr lang="en-JP" dirty="0">
                <a:latin typeface="Meiryo" panose="020B0604030504040204" pitchFamily="34" charset="-128"/>
                <a:ea typeface="Meiryo" panose="020B0604030504040204" pitchFamily="34" charset="-128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39900962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8F67CD3-0B67-5567-B907-2D5A310D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R&amp;D</a:t>
            </a:r>
            <a:r>
              <a:rPr kumimoji="1" lang="ja-JP" altLang="en-US"/>
              <a:t>テーマのパイプライン・マネジメント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E5248AF-A7EE-2F15-891A-13382B36C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2AB36CE-A7EA-96CD-CB1B-132D97F8B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E20D899-0CD9-B0E0-BA26-1BDF2797297D}"/>
              </a:ext>
            </a:extLst>
          </p:cNvPr>
          <p:cNvSpPr/>
          <p:nvPr/>
        </p:nvSpPr>
        <p:spPr>
          <a:xfrm>
            <a:off x="9176652" y="1560961"/>
            <a:ext cx="344170" cy="2434747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91B5F47C-AF07-A272-ADD4-2FF82B564A3E}"/>
              </a:ext>
            </a:extLst>
          </p:cNvPr>
          <p:cNvSpPr/>
          <p:nvPr/>
        </p:nvSpPr>
        <p:spPr>
          <a:xfrm>
            <a:off x="8337364" y="3073787"/>
            <a:ext cx="344170" cy="921921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95170EC7-9A66-1A66-AA34-78B193F0F6DA}"/>
              </a:ext>
            </a:extLst>
          </p:cNvPr>
          <p:cNvCxnSpPr/>
          <p:nvPr/>
        </p:nvCxnSpPr>
        <p:spPr>
          <a:xfrm>
            <a:off x="7937314" y="3999618"/>
            <a:ext cx="1885950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円/楕円 9">
            <a:extLst>
              <a:ext uri="{FF2B5EF4-FFF2-40B4-BE49-F238E27FC236}">
                <a16:creationId xmlns:a16="http://schemas.microsoft.com/office/drawing/2014/main" id="{6338CFB5-3E03-371D-BB72-17A0B1DF0929}"/>
              </a:ext>
            </a:extLst>
          </p:cNvPr>
          <p:cNvSpPr/>
          <p:nvPr/>
        </p:nvSpPr>
        <p:spPr>
          <a:xfrm>
            <a:off x="6923809" y="2363099"/>
            <a:ext cx="929413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400"/>
              <a:t>商品</a:t>
            </a: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E884A460-C999-4F5F-2656-19CA2B2079DD}"/>
              </a:ext>
            </a:extLst>
          </p:cNvPr>
          <p:cNvSpPr/>
          <p:nvPr/>
        </p:nvSpPr>
        <p:spPr>
          <a:xfrm>
            <a:off x="6046912" y="1933687"/>
            <a:ext cx="929413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sp>
        <p:nvSpPr>
          <p:cNvPr id="12" name="円/楕円 11">
            <a:extLst>
              <a:ext uri="{FF2B5EF4-FFF2-40B4-BE49-F238E27FC236}">
                <a16:creationId xmlns:a16="http://schemas.microsoft.com/office/drawing/2014/main" id="{5DB0B16F-51EE-DDED-18A1-86960659B6FE}"/>
              </a:ext>
            </a:extLst>
          </p:cNvPr>
          <p:cNvSpPr/>
          <p:nvPr/>
        </p:nvSpPr>
        <p:spPr>
          <a:xfrm>
            <a:off x="6046911" y="2789621"/>
            <a:ext cx="929413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sp>
        <p:nvSpPr>
          <p:cNvPr id="13" name="円/楕円 12">
            <a:extLst>
              <a:ext uri="{FF2B5EF4-FFF2-40B4-BE49-F238E27FC236}">
                <a16:creationId xmlns:a16="http://schemas.microsoft.com/office/drawing/2014/main" id="{EF1125B3-DBC5-F491-A40A-657101244D35}"/>
              </a:ext>
            </a:extLst>
          </p:cNvPr>
          <p:cNvSpPr/>
          <p:nvPr/>
        </p:nvSpPr>
        <p:spPr>
          <a:xfrm>
            <a:off x="5154887" y="1531154"/>
            <a:ext cx="914401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sp>
        <p:nvSpPr>
          <p:cNvPr id="14" name="円/楕円 13">
            <a:extLst>
              <a:ext uri="{FF2B5EF4-FFF2-40B4-BE49-F238E27FC236}">
                <a16:creationId xmlns:a16="http://schemas.microsoft.com/office/drawing/2014/main" id="{642B99C3-1318-1F3A-F5F9-53DBA9BD5778}"/>
              </a:ext>
            </a:extLst>
          </p:cNvPr>
          <p:cNvSpPr/>
          <p:nvPr/>
        </p:nvSpPr>
        <p:spPr>
          <a:xfrm>
            <a:off x="5154886" y="2347760"/>
            <a:ext cx="914401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sp>
        <p:nvSpPr>
          <p:cNvPr id="15" name="円/楕円 14">
            <a:extLst>
              <a:ext uri="{FF2B5EF4-FFF2-40B4-BE49-F238E27FC236}">
                <a16:creationId xmlns:a16="http://schemas.microsoft.com/office/drawing/2014/main" id="{2E72C64C-A936-D4C8-1349-9D366A914065}"/>
              </a:ext>
            </a:extLst>
          </p:cNvPr>
          <p:cNvSpPr/>
          <p:nvPr/>
        </p:nvSpPr>
        <p:spPr>
          <a:xfrm>
            <a:off x="5154886" y="3164366"/>
            <a:ext cx="914401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200"/>
              <a:t>テーマ</a:t>
            </a:r>
            <a:endParaRPr kumimoji="1" lang="ja-JP" altLang="en-US" sz="1200"/>
          </a:p>
        </p:txBody>
      </p: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9949232F-3A8D-B077-9402-D9C9333E8221}"/>
              </a:ext>
            </a:extLst>
          </p:cNvPr>
          <p:cNvCxnSpPr>
            <a:cxnSpLocks/>
          </p:cNvCxnSpPr>
          <p:nvPr/>
        </p:nvCxnSpPr>
        <p:spPr>
          <a:xfrm>
            <a:off x="5232408" y="1298624"/>
            <a:ext cx="2594135" cy="1049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7EF100CD-8B28-5C8C-7894-76A3C47DC0CE}"/>
              </a:ext>
            </a:extLst>
          </p:cNvPr>
          <p:cNvCxnSpPr>
            <a:cxnSpLocks/>
          </p:cNvCxnSpPr>
          <p:nvPr/>
        </p:nvCxnSpPr>
        <p:spPr>
          <a:xfrm flipV="1">
            <a:off x="5244199" y="2903564"/>
            <a:ext cx="2679127" cy="10192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線コネクタ 17">
            <a:extLst>
              <a:ext uri="{FF2B5EF4-FFF2-40B4-BE49-F238E27FC236}">
                <a16:creationId xmlns:a16="http://schemas.microsoft.com/office/drawing/2014/main" id="{56135738-D23D-B1AF-1F8A-2130324A178C}"/>
              </a:ext>
            </a:extLst>
          </p:cNvPr>
          <p:cNvCxnSpPr>
            <a:cxnSpLocks/>
          </p:cNvCxnSpPr>
          <p:nvPr/>
        </p:nvCxnSpPr>
        <p:spPr>
          <a:xfrm flipV="1">
            <a:off x="6901894" y="1560961"/>
            <a:ext cx="0" cy="230195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C12A8640-B7A5-4972-9ED0-77E34341AA39}"/>
              </a:ext>
            </a:extLst>
          </p:cNvPr>
          <p:cNvCxnSpPr>
            <a:cxnSpLocks/>
          </p:cNvCxnSpPr>
          <p:nvPr/>
        </p:nvCxnSpPr>
        <p:spPr>
          <a:xfrm flipV="1">
            <a:off x="6008965" y="1486789"/>
            <a:ext cx="0" cy="245029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円/楕円 19">
            <a:extLst>
              <a:ext uri="{FF2B5EF4-FFF2-40B4-BE49-F238E27FC236}">
                <a16:creationId xmlns:a16="http://schemas.microsoft.com/office/drawing/2014/main" id="{86707FB1-E0B9-1195-C785-5FD0119C1D9C}"/>
              </a:ext>
            </a:extLst>
          </p:cNvPr>
          <p:cNvSpPr/>
          <p:nvPr/>
        </p:nvSpPr>
        <p:spPr>
          <a:xfrm>
            <a:off x="2816500" y="1543376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21" name="円/楕円 20">
            <a:extLst>
              <a:ext uri="{FF2B5EF4-FFF2-40B4-BE49-F238E27FC236}">
                <a16:creationId xmlns:a16="http://schemas.microsoft.com/office/drawing/2014/main" id="{D3298FED-2246-88DC-6338-6B7799491901}"/>
              </a:ext>
            </a:extLst>
          </p:cNvPr>
          <p:cNvSpPr/>
          <p:nvPr/>
        </p:nvSpPr>
        <p:spPr>
          <a:xfrm>
            <a:off x="2816499" y="2359982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22" name="円/楕円 21">
            <a:extLst>
              <a:ext uri="{FF2B5EF4-FFF2-40B4-BE49-F238E27FC236}">
                <a16:creationId xmlns:a16="http://schemas.microsoft.com/office/drawing/2014/main" id="{63B04CEB-CA7D-F0D1-C6B9-D1D9C58625AC}"/>
              </a:ext>
            </a:extLst>
          </p:cNvPr>
          <p:cNvSpPr/>
          <p:nvPr/>
        </p:nvSpPr>
        <p:spPr>
          <a:xfrm>
            <a:off x="2816499" y="3176588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CEAABAD6-ECA8-A696-D0D5-9BFE3E3E1373}"/>
              </a:ext>
            </a:extLst>
          </p:cNvPr>
          <p:cNvSpPr txBox="1"/>
          <p:nvPr/>
        </p:nvSpPr>
        <p:spPr>
          <a:xfrm>
            <a:off x="8010974" y="4033908"/>
            <a:ext cx="1800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現状</a:t>
            </a:r>
            <a:r>
              <a:rPr kumimoji="1" lang="ja-JP" altLang="en-US" sz="1400"/>
              <a:t>利益　目標利益</a:t>
            </a:r>
          </a:p>
        </p:txBody>
      </p:sp>
      <p:sp>
        <p:nvSpPr>
          <p:cNvPr id="25" name="左中かっこ 24">
            <a:extLst>
              <a:ext uri="{FF2B5EF4-FFF2-40B4-BE49-F238E27FC236}">
                <a16:creationId xmlns:a16="http://schemas.microsoft.com/office/drawing/2014/main" id="{04FE0B40-3462-BE16-A30D-3FCF0C9012C4}"/>
              </a:ext>
            </a:extLst>
          </p:cNvPr>
          <p:cNvSpPr/>
          <p:nvPr/>
        </p:nvSpPr>
        <p:spPr>
          <a:xfrm>
            <a:off x="7830825" y="1563542"/>
            <a:ext cx="416100" cy="1480102"/>
          </a:xfrm>
          <a:prstGeom prst="leftBrace">
            <a:avLst>
              <a:gd name="adj1" fmla="val 8333"/>
              <a:gd name="adj2" fmla="val 73262"/>
            </a:avLst>
          </a:prstGeom>
          <a:ln w="31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18E5F3A1-AF15-567E-3FFF-9D5A4366DB39}"/>
              </a:ext>
            </a:extLst>
          </p:cNvPr>
          <p:cNvSpPr txBox="1"/>
          <p:nvPr/>
        </p:nvSpPr>
        <p:spPr>
          <a:xfrm>
            <a:off x="8010974" y="2267847"/>
            <a:ext cx="1109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/>
              <a:t>目標と現状の乖離を新商品で埋める</a:t>
            </a:r>
          </a:p>
        </p:txBody>
      </p:sp>
      <p:sp>
        <p:nvSpPr>
          <p:cNvPr id="30" name="円/楕円 29">
            <a:extLst>
              <a:ext uri="{FF2B5EF4-FFF2-40B4-BE49-F238E27FC236}">
                <a16:creationId xmlns:a16="http://schemas.microsoft.com/office/drawing/2014/main" id="{149C6F2B-1108-EC3B-305D-6F5B2EAD2D01}"/>
              </a:ext>
            </a:extLst>
          </p:cNvPr>
          <p:cNvSpPr/>
          <p:nvPr/>
        </p:nvSpPr>
        <p:spPr>
          <a:xfrm>
            <a:off x="1982601" y="1560962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31" name="円/楕円 30">
            <a:extLst>
              <a:ext uri="{FF2B5EF4-FFF2-40B4-BE49-F238E27FC236}">
                <a16:creationId xmlns:a16="http://schemas.microsoft.com/office/drawing/2014/main" id="{091F7C42-A785-7270-6525-B6EC573A9806}"/>
              </a:ext>
            </a:extLst>
          </p:cNvPr>
          <p:cNvSpPr/>
          <p:nvPr/>
        </p:nvSpPr>
        <p:spPr>
          <a:xfrm>
            <a:off x="1982600" y="2377568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32" name="円/楕円 31">
            <a:extLst>
              <a:ext uri="{FF2B5EF4-FFF2-40B4-BE49-F238E27FC236}">
                <a16:creationId xmlns:a16="http://schemas.microsoft.com/office/drawing/2014/main" id="{45CB2464-1BF8-92E3-A667-0F91E936FE74}"/>
              </a:ext>
            </a:extLst>
          </p:cNvPr>
          <p:cNvSpPr/>
          <p:nvPr/>
        </p:nvSpPr>
        <p:spPr>
          <a:xfrm>
            <a:off x="1982600" y="3194174"/>
            <a:ext cx="1149985" cy="582930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1400"/>
              <a:t>テーマ</a:t>
            </a:r>
            <a:endParaRPr lang="en-US" altLang="ja-JP" sz="1400" dirty="0"/>
          </a:p>
          <a:p>
            <a:pPr algn="ctr"/>
            <a:r>
              <a:rPr kumimoji="1" lang="ja-JP" altLang="en-US" sz="1400"/>
              <a:t>候補</a:t>
            </a: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1937C040-3CAE-9133-5F1B-34029EF7CED6}"/>
              </a:ext>
            </a:extLst>
          </p:cNvPr>
          <p:cNvSpPr txBox="1"/>
          <p:nvPr/>
        </p:nvSpPr>
        <p:spPr>
          <a:xfrm>
            <a:off x="1840229" y="597931"/>
            <a:ext cx="21852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/>
              <a:t>テーマ提案</a:t>
            </a:r>
            <a:endParaRPr kumimoji="1" lang="en-US" altLang="ja-JP" dirty="0"/>
          </a:p>
          <a:p>
            <a:pPr algn="ctr"/>
            <a:r>
              <a:rPr kumimoji="1" lang="ja-JP" altLang="en-US" sz="1200"/>
              <a:t>目標達成のために</a:t>
            </a:r>
            <a:r>
              <a:rPr lang="ja-JP" altLang="en-US" sz="1200"/>
              <a:t>必要な</a:t>
            </a:r>
            <a:r>
              <a:rPr kumimoji="1" lang="ja-JP" altLang="en-US" sz="1200"/>
              <a:t>件数</a:t>
            </a:r>
            <a:endParaRPr kumimoji="1" lang="en-US" altLang="ja-JP" sz="1200" dirty="0"/>
          </a:p>
          <a:p>
            <a:pPr algn="ctr"/>
            <a:r>
              <a:rPr lang="ja-JP" altLang="en-US" sz="1200"/>
              <a:t>個人目標への具体化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一人◯件／年</a:t>
            </a:r>
            <a:endParaRPr kumimoji="1" lang="en-US" altLang="ja-JP" sz="12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0B850363-6995-7941-8D50-C53ED43B13D8}"/>
              </a:ext>
            </a:extLst>
          </p:cNvPr>
          <p:cNvSpPr txBox="1"/>
          <p:nvPr/>
        </p:nvSpPr>
        <p:spPr>
          <a:xfrm>
            <a:off x="5321549" y="600260"/>
            <a:ext cx="21595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/>
              <a:t>ステージゲート</a:t>
            </a:r>
            <a:endParaRPr kumimoji="1" lang="en-US" altLang="ja-JP" dirty="0"/>
          </a:p>
          <a:p>
            <a:pPr algn="ctr"/>
            <a:r>
              <a:rPr lang="en-US" altLang="ja-JP" sz="1200" dirty="0"/>
              <a:t>R&amp;D</a:t>
            </a:r>
            <a:r>
              <a:rPr lang="ja-JP" altLang="en-US" sz="1200"/>
              <a:t>目標達成のために必要な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件数と移行確率</a:t>
            </a:r>
            <a:endParaRPr kumimoji="1" lang="en-US" altLang="ja-JP" sz="1200" dirty="0"/>
          </a:p>
          <a:p>
            <a:pPr algn="ctr"/>
            <a:r>
              <a:rPr lang="en-US" altLang="ja-JP" sz="1200" dirty="0"/>
              <a:t>KPI</a:t>
            </a:r>
            <a:r>
              <a:rPr lang="ja-JP" altLang="en-US" sz="1200"/>
              <a:t>への具体化</a:t>
            </a:r>
            <a:endParaRPr kumimoji="1" lang="ja-JP" altLang="en-US" sz="1200"/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EF497D61-D442-4544-1132-9DB6063F1123}"/>
              </a:ext>
            </a:extLst>
          </p:cNvPr>
          <p:cNvSpPr txBox="1"/>
          <p:nvPr/>
        </p:nvSpPr>
        <p:spPr>
          <a:xfrm>
            <a:off x="7539885" y="600730"/>
            <a:ext cx="233910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dirty="0">
                <a:latin typeface="+mj-ea"/>
                <a:ea typeface="+mj-ea"/>
              </a:rPr>
              <a:t>R&amp;D</a:t>
            </a:r>
            <a:r>
              <a:rPr kumimoji="1" lang="ja-JP" altLang="en-US">
                <a:latin typeface="+mj-ea"/>
                <a:ea typeface="+mj-ea"/>
              </a:rPr>
              <a:t>目標</a:t>
            </a:r>
            <a:endParaRPr kumimoji="1" lang="en-US" altLang="ja-JP" dirty="0">
              <a:latin typeface="+mj-ea"/>
              <a:ea typeface="+mj-ea"/>
            </a:endParaRPr>
          </a:p>
          <a:p>
            <a:pPr algn="ctr"/>
            <a:r>
              <a:rPr lang="ja-JP" altLang="en-US" sz="1200"/>
              <a:t>いつ、いくらくらいの商品化が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どの程度見込めるのか？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F10DA27C-FB49-2961-E371-00B460A244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3137" y="1948532"/>
            <a:ext cx="1778547" cy="102305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D5E38EA3-988D-08C5-3CA7-29703E71549A}"/>
              </a:ext>
            </a:extLst>
          </p:cNvPr>
          <p:cNvSpPr txBox="1"/>
          <p:nvPr/>
        </p:nvSpPr>
        <p:spPr>
          <a:xfrm>
            <a:off x="-6909" y="613903"/>
            <a:ext cx="187743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latin typeface="+mj-ea"/>
                <a:ea typeface="+mj-ea"/>
              </a:rPr>
              <a:t>R&amp;D</a:t>
            </a:r>
            <a:r>
              <a:rPr lang="ja-JP" altLang="en-US">
                <a:latin typeface="+mj-ea"/>
                <a:ea typeface="+mj-ea"/>
              </a:rPr>
              <a:t>テーマ創出</a:t>
            </a:r>
            <a:endParaRPr kumimoji="1" lang="en-US" altLang="ja-JP" dirty="0">
              <a:latin typeface="+mj-ea"/>
              <a:ea typeface="+mj-ea"/>
            </a:endParaRPr>
          </a:p>
          <a:p>
            <a:pPr algn="ctr"/>
            <a:r>
              <a:rPr lang="ja-JP" altLang="en-US" sz="1600">
                <a:latin typeface="+mj-ea"/>
                <a:ea typeface="+mj-ea"/>
              </a:rPr>
              <a:t>（技術マーケ）</a:t>
            </a:r>
            <a:endParaRPr lang="en-US" altLang="ja-JP" sz="1600" dirty="0">
              <a:latin typeface="+mj-ea"/>
              <a:ea typeface="+mj-ea"/>
            </a:endParaRPr>
          </a:p>
          <a:p>
            <a:pPr algn="ctr"/>
            <a:r>
              <a:rPr lang="ja-JP" altLang="en-US" sz="1200"/>
              <a:t>目標達成に必要な業務量</a:t>
            </a:r>
            <a:endParaRPr lang="en-US" altLang="ja-JP" sz="1200" dirty="0"/>
          </a:p>
          <a:p>
            <a:pPr algn="ctr"/>
            <a:r>
              <a:rPr kumimoji="1" lang="ja-JP" altLang="en-US" sz="1200"/>
              <a:t>逆算</a:t>
            </a:r>
            <a:r>
              <a:rPr lang="ja-JP" altLang="en-US" sz="1200">
                <a:latin typeface="+mj-ea"/>
                <a:ea typeface="+mj-ea"/>
              </a:rPr>
              <a:t>による算出</a:t>
            </a:r>
            <a:endParaRPr kumimoji="1" lang="en-US" altLang="ja-JP" sz="1200" dirty="0"/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990ADB92-A20E-7457-1110-7544517C2C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13" y="3387565"/>
            <a:ext cx="1858155" cy="1114893"/>
          </a:xfrm>
          <a:prstGeom prst="rect">
            <a:avLst/>
          </a:prstGeom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46B9D1F-60FE-E221-2233-4CB2A0C9FF44}"/>
              </a:ext>
            </a:extLst>
          </p:cNvPr>
          <p:cNvSpPr txBox="1"/>
          <p:nvPr/>
        </p:nvSpPr>
        <p:spPr>
          <a:xfrm>
            <a:off x="392654" y="312681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潜在課題発掘</a:t>
            </a:r>
            <a:endParaRPr kumimoji="1" lang="ja-JP" altLang="en-US" sz="140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09A2F7E-B9AC-57F3-5520-7D6E286A9A75}"/>
              </a:ext>
            </a:extLst>
          </p:cNvPr>
          <p:cNvSpPr txBox="1"/>
          <p:nvPr/>
        </p:nvSpPr>
        <p:spPr>
          <a:xfrm>
            <a:off x="258449" y="1659486"/>
            <a:ext cx="12618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新規用途探索</a:t>
            </a:r>
            <a:endParaRPr kumimoji="1" lang="ja-JP" altLang="en-US" sz="1400"/>
          </a:p>
        </p:txBody>
      </p:sp>
      <p:sp>
        <p:nvSpPr>
          <p:cNvPr id="48" name="TextBox 9">
            <a:extLst>
              <a:ext uri="{FF2B5EF4-FFF2-40B4-BE49-F238E27FC236}">
                <a16:creationId xmlns:a16="http://schemas.microsoft.com/office/drawing/2014/main" id="{2931D2C6-FC13-17D8-14CD-C0D23BFEF8AE}"/>
              </a:ext>
            </a:extLst>
          </p:cNvPr>
          <p:cNvSpPr txBox="1"/>
          <p:nvPr/>
        </p:nvSpPr>
        <p:spPr>
          <a:xfrm>
            <a:off x="551795" y="4571699"/>
            <a:ext cx="880241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①どのような活動を（内容）</a:t>
            </a:r>
          </a:p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②どの程度して（量）</a:t>
            </a:r>
          </a:p>
          <a:p>
            <a:r>
              <a:rPr lang="en-JP" sz="3200" b="1" dirty="0">
                <a:latin typeface="Meiryo" panose="020B0604030504040204" pitchFamily="34" charset="-128"/>
                <a:ea typeface="Meiryo" panose="020B0604030504040204" pitchFamily="34" charset="-128"/>
              </a:rPr>
              <a:t>目標を達成するのか、全体像を描けているか？</a:t>
            </a:r>
          </a:p>
        </p:txBody>
      </p:sp>
      <p:pic>
        <p:nvPicPr>
          <p:cNvPr id="53" name="グラフィックス 52" descr="会議 枠線">
            <a:extLst>
              <a:ext uri="{FF2B5EF4-FFF2-40B4-BE49-F238E27FC236}">
                <a16:creationId xmlns:a16="http://schemas.microsoft.com/office/drawing/2014/main" id="{2FBA0258-1371-A653-554A-6146CB87E0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1719" y="3086572"/>
            <a:ext cx="914400" cy="914400"/>
          </a:xfrm>
          <a:prstGeom prst="rect">
            <a:avLst/>
          </a:prstGeom>
        </p:spPr>
      </p:pic>
      <p:pic>
        <p:nvPicPr>
          <p:cNvPr id="54" name="グラフィックス 53" descr="チャット 枠線">
            <a:extLst>
              <a:ext uri="{FF2B5EF4-FFF2-40B4-BE49-F238E27FC236}">
                <a16:creationId xmlns:a16="http://schemas.microsoft.com/office/drawing/2014/main" id="{5E3D8B67-A520-2B9E-A69D-5B1D3C635C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98136" y="2832435"/>
            <a:ext cx="569528" cy="569528"/>
          </a:xfrm>
          <a:prstGeom prst="rect">
            <a:avLst/>
          </a:prstGeom>
        </p:spPr>
      </p:pic>
      <p:pic>
        <p:nvPicPr>
          <p:cNvPr id="55" name="グラフィックス 54" descr="棒グラフ 枠線">
            <a:extLst>
              <a:ext uri="{FF2B5EF4-FFF2-40B4-BE49-F238E27FC236}">
                <a16:creationId xmlns:a16="http://schemas.microsoft.com/office/drawing/2014/main" id="{28DBEBE9-F7CC-9146-F640-D5A73ABF44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40056" y="2243622"/>
            <a:ext cx="675102" cy="675102"/>
          </a:xfrm>
          <a:prstGeom prst="rect">
            <a:avLst/>
          </a:prstGeom>
        </p:spPr>
      </p:pic>
      <p:pic>
        <p:nvPicPr>
          <p:cNvPr id="56" name="グラフィックス 55" descr="散布図 枠線">
            <a:extLst>
              <a:ext uri="{FF2B5EF4-FFF2-40B4-BE49-F238E27FC236}">
                <a16:creationId xmlns:a16="http://schemas.microsoft.com/office/drawing/2014/main" id="{3F942A5E-2724-FCA8-FF5D-590A15B025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231102" y="1618160"/>
            <a:ext cx="754365" cy="754365"/>
          </a:xfrm>
          <a:prstGeom prst="rect">
            <a:avLst/>
          </a:prstGeom>
        </p:spPr>
      </p:pic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C1822980-A3F0-1ACD-D745-71FB1F152874}"/>
              </a:ext>
            </a:extLst>
          </p:cNvPr>
          <p:cNvSpPr txBox="1"/>
          <p:nvPr/>
        </p:nvSpPr>
        <p:spPr>
          <a:xfrm>
            <a:off x="3978142" y="591379"/>
            <a:ext cx="1198217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/>
              <a:t>技術戦略</a:t>
            </a:r>
            <a:endParaRPr kumimoji="1" lang="en-US" altLang="ja-JP" dirty="0"/>
          </a:p>
          <a:p>
            <a:pPr algn="ctr"/>
            <a:r>
              <a:rPr kumimoji="1" lang="ja-JP" altLang="en-US" sz="1100"/>
              <a:t>目標達成のために効率よく絞り込み</a:t>
            </a:r>
          </a:p>
        </p:txBody>
      </p:sp>
    </p:spTree>
    <p:extLst>
      <p:ext uri="{BB962C8B-B14F-4D97-AF65-F5344CB8AC3E}">
        <p14:creationId xmlns:p14="http://schemas.microsoft.com/office/powerpoint/2010/main" val="1169109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7BB35EF0-5A14-13E3-A6C0-98BACC2C8E36}"/>
              </a:ext>
            </a:extLst>
          </p:cNvPr>
          <p:cNvSpPr/>
          <p:nvPr/>
        </p:nvSpPr>
        <p:spPr>
          <a:xfrm>
            <a:off x="8283908" y="462704"/>
            <a:ext cx="1601996" cy="3964476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95867FEA-B18F-5966-EB20-5410C02B3D79}"/>
              </a:ext>
            </a:extLst>
          </p:cNvPr>
          <p:cNvSpPr/>
          <p:nvPr/>
        </p:nvSpPr>
        <p:spPr>
          <a:xfrm>
            <a:off x="4899588" y="462838"/>
            <a:ext cx="3254142" cy="54804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FEF8DD05-51D1-7A8F-A50E-278302BEF26B}"/>
              </a:ext>
            </a:extLst>
          </p:cNvPr>
          <p:cNvSpPr/>
          <p:nvPr/>
        </p:nvSpPr>
        <p:spPr>
          <a:xfrm>
            <a:off x="1817783" y="462705"/>
            <a:ext cx="3085189" cy="548059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4BB1565F-989E-AE00-91DC-3EBDD171B6A4}"/>
              </a:ext>
            </a:extLst>
          </p:cNvPr>
          <p:cNvSpPr/>
          <p:nvPr/>
        </p:nvSpPr>
        <p:spPr>
          <a:xfrm>
            <a:off x="-22033" y="462704"/>
            <a:ext cx="1831095" cy="54804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0BF17930-7EBA-EEC4-270C-28E0DCCBC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パイプラインを支える仕組み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998FB06-61F3-9529-3632-A219BFAB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CE96041-EBCA-02D9-D08D-271DA1F38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pic>
        <p:nvPicPr>
          <p:cNvPr id="10" name="グラフィックス 9" descr="雲 枠線">
            <a:extLst>
              <a:ext uri="{FF2B5EF4-FFF2-40B4-BE49-F238E27FC236}">
                <a16:creationId xmlns:a16="http://schemas.microsoft.com/office/drawing/2014/main" id="{EB33697E-8520-7B1E-551A-5949A18F44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62641" y="613272"/>
            <a:ext cx="1227609" cy="1227609"/>
          </a:xfrm>
          <a:prstGeom prst="rect">
            <a:avLst/>
          </a:prstGeom>
        </p:spPr>
      </p:pic>
      <p:pic>
        <p:nvPicPr>
          <p:cNvPr id="27" name="グラフィックス 26" descr="都市 枠線">
            <a:extLst>
              <a:ext uri="{FF2B5EF4-FFF2-40B4-BE49-F238E27FC236}">
                <a16:creationId xmlns:a16="http://schemas.microsoft.com/office/drawing/2014/main" id="{DB4EAD7B-9E23-1A28-F48F-261C0DE7B6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886743" y="1482377"/>
            <a:ext cx="914400" cy="914400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ECCA64D-E5FD-2F29-402E-C16B137203EB}"/>
              </a:ext>
            </a:extLst>
          </p:cNvPr>
          <p:cNvSpPr txBox="1"/>
          <p:nvPr/>
        </p:nvSpPr>
        <p:spPr>
          <a:xfrm>
            <a:off x="8535835" y="1225978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潜在ニーズ</a:t>
            </a:r>
          </a:p>
        </p:txBody>
      </p:sp>
      <p:pic>
        <p:nvPicPr>
          <p:cNvPr id="30" name="グラフィックス 29" descr="雲 枠線">
            <a:extLst>
              <a:ext uri="{FF2B5EF4-FFF2-40B4-BE49-F238E27FC236}">
                <a16:creationId xmlns:a16="http://schemas.microsoft.com/office/drawing/2014/main" id="{DA3CCC86-1E51-1868-092F-C181F0DE1B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38769" y="2109731"/>
            <a:ext cx="1227609" cy="1227609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A211E0A7-8796-5402-8919-9221DBBE5011}"/>
              </a:ext>
            </a:extLst>
          </p:cNvPr>
          <p:cNvSpPr txBox="1"/>
          <p:nvPr/>
        </p:nvSpPr>
        <p:spPr>
          <a:xfrm>
            <a:off x="8511963" y="2722437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潜在ニーズ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8935375B-9854-B3B5-94DD-09113C338517}"/>
              </a:ext>
            </a:extLst>
          </p:cNvPr>
          <p:cNvSpPr txBox="1"/>
          <p:nvPr/>
        </p:nvSpPr>
        <p:spPr>
          <a:xfrm>
            <a:off x="8717148" y="51312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お客様</a:t>
            </a: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10D34BB0-563E-E7BD-FE4E-9BAFB8E09149}"/>
              </a:ext>
            </a:extLst>
          </p:cNvPr>
          <p:cNvSpPr txBox="1"/>
          <p:nvPr/>
        </p:nvSpPr>
        <p:spPr>
          <a:xfrm>
            <a:off x="5189998" y="522517"/>
            <a:ext cx="272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営業・マーケ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08BE97FF-91AC-4046-AE43-F742EC4129FD}"/>
              </a:ext>
            </a:extLst>
          </p:cNvPr>
          <p:cNvSpPr txBox="1"/>
          <p:nvPr/>
        </p:nvSpPr>
        <p:spPr>
          <a:xfrm>
            <a:off x="3145944" y="505126"/>
            <a:ext cx="683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latin typeface="+mj-ea"/>
                <a:ea typeface="+mj-ea"/>
              </a:rPr>
              <a:t>R&amp;D</a:t>
            </a:r>
            <a:endParaRPr kumimoji="1" lang="ja-JP" altLang="en-US">
              <a:latin typeface="+mj-ea"/>
              <a:ea typeface="+mj-ea"/>
            </a:endParaRPr>
          </a:p>
        </p:txBody>
      </p:sp>
      <p:sp>
        <p:nvSpPr>
          <p:cNvPr id="93" name="直方体 92">
            <a:extLst>
              <a:ext uri="{FF2B5EF4-FFF2-40B4-BE49-F238E27FC236}">
                <a16:creationId xmlns:a16="http://schemas.microsoft.com/office/drawing/2014/main" id="{DB14C038-D8E1-81CC-F267-392E9F179360}"/>
              </a:ext>
            </a:extLst>
          </p:cNvPr>
          <p:cNvSpPr/>
          <p:nvPr/>
        </p:nvSpPr>
        <p:spPr>
          <a:xfrm>
            <a:off x="6833449" y="2777033"/>
            <a:ext cx="901824" cy="881349"/>
          </a:xfrm>
          <a:prstGeom prst="cub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4" name="テキスト ボックス 93">
            <a:extLst>
              <a:ext uri="{FF2B5EF4-FFF2-40B4-BE49-F238E27FC236}">
                <a16:creationId xmlns:a16="http://schemas.microsoft.com/office/drawing/2014/main" id="{80C9F657-F05C-52C2-7FBF-E464FEC28E08}"/>
              </a:ext>
            </a:extLst>
          </p:cNvPr>
          <p:cNvSpPr txBox="1"/>
          <p:nvPr/>
        </p:nvSpPr>
        <p:spPr>
          <a:xfrm>
            <a:off x="6637381" y="3680416"/>
            <a:ext cx="14414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新商品・新事業</a:t>
            </a:r>
            <a:endParaRPr kumimoji="1" lang="en-US" altLang="ja-JP" sz="1400" dirty="0"/>
          </a:p>
          <a:p>
            <a:r>
              <a:rPr lang="ja-JP" altLang="en-US" sz="1400"/>
              <a:t>ソリューション</a:t>
            </a:r>
            <a:endParaRPr lang="en-US" altLang="ja-JP" sz="1400" dirty="0"/>
          </a:p>
          <a:p>
            <a:r>
              <a:rPr lang="ja-JP" altLang="en-US" sz="1400"/>
              <a:t>カタログ</a:t>
            </a:r>
            <a:endParaRPr kumimoji="1" lang="ja-JP" altLang="en-US" sz="1400"/>
          </a:p>
        </p:txBody>
      </p:sp>
      <p:pic>
        <p:nvPicPr>
          <p:cNvPr id="96" name="グラフィックス 95" descr="科学者男性 単色塗りつぶし">
            <a:extLst>
              <a:ext uri="{FF2B5EF4-FFF2-40B4-BE49-F238E27FC236}">
                <a16:creationId xmlns:a16="http://schemas.microsoft.com/office/drawing/2014/main" id="{825B2B8B-74A8-A44A-D1C4-89E58DFBBAB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53717" y="2480842"/>
            <a:ext cx="805076" cy="805076"/>
          </a:xfrm>
          <a:prstGeom prst="rect">
            <a:avLst/>
          </a:prstGeom>
        </p:spPr>
      </p:pic>
      <p:pic>
        <p:nvPicPr>
          <p:cNvPr id="98" name="グラフィックス 97" descr="クリップボード 枠線">
            <a:extLst>
              <a:ext uri="{FF2B5EF4-FFF2-40B4-BE49-F238E27FC236}">
                <a16:creationId xmlns:a16="http://schemas.microsoft.com/office/drawing/2014/main" id="{AE1C0909-BCA4-987C-F3B8-CCAABEB2EB7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21795" y="2473079"/>
            <a:ext cx="914400" cy="914400"/>
          </a:xfrm>
          <a:prstGeom prst="rect">
            <a:avLst/>
          </a:prstGeom>
        </p:spPr>
      </p:pic>
      <p:pic>
        <p:nvPicPr>
          <p:cNvPr id="100" name="グラフィックス 99" descr="質問 枠線">
            <a:extLst>
              <a:ext uri="{FF2B5EF4-FFF2-40B4-BE49-F238E27FC236}">
                <a16:creationId xmlns:a16="http://schemas.microsoft.com/office/drawing/2014/main" id="{FCD9F916-3EE4-796D-F091-42BC3BCE8D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flipH="1">
            <a:off x="2096147" y="3442624"/>
            <a:ext cx="1023324" cy="914400"/>
          </a:xfrm>
          <a:prstGeom prst="rect">
            <a:avLst/>
          </a:prstGeom>
        </p:spPr>
      </p:pic>
      <p:sp>
        <p:nvSpPr>
          <p:cNvPr id="103" name="正方形/長方形 102">
            <a:extLst>
              <a:ext uri="{FF2B5EF4-FFF2-40B4-BE49-F238E27FC236}">
                <a16:creationId xmlns:a16="http://schemas.microsoft.com/office/drawing/2014/main" id="{68E8483C-C26A-DD3D-A981-0385233869DA}"/>
              </a:ext>
            </a:extLst>
          </p:cNvPr>
          <p:cNvSpPr/>
          <p:nvPr/>
        </p:nvSpPr>
        <p:spPr>
          <a:xfrm>
            <a:off x="1923632" y="832254"/>
            <a:ext cx="1796006" cy="147725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4" name="グラフィックス 103" descr="開いた本 枠線">
            <a:extLst>
              <a:ext uri="{FF2B5EF4-FFF2-40B4-BE49-F238E27FC236}">
                <a16:creationId xmlns:a16="http://schemas.microsoft.com/office/drawing/2014/main" id="{541461D3-37AA-1A07-E608-3737DCCEDC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27810" y="796345"/>
            <a:ext cx="1087930" cy="1087930"/>
          </a:xfrm>
          <a:prstGeom prst="rect">
            <a:avLst/>
          </a:prstGeom>
        </p:spPr>
      </p:pic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DCB11F71-1EB8-FC88-3D8B-FBE364A547B1}"/>
              </a:ext>
            </a:extLst>
          </p:cNvPr>
          <p:cNvSpPr txBox="1"/>
          <p:nvPr/>
        </p:nvSpPr>
        <p:spPr>
          <a:xfrm>
            <a:off x="2299290" y="1745703"/>
            <a:ext cx="10823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/>
              <a:t>テーマ企画</a:t>
            </a:r>
            <a:endParaRPr kumimoji="1" lang="en-US" altLang="ja-JP" sz="1400" b="1" dirty="0"/>
          </a:p>
          <a:p>
            <a:r>
              <a:rPr kumimoji="1" lang="ja-JP" altLang="en-US" sz="1400" b="1"/>
              <a:t>マニュアル</a:t>
            </a:r>
          </a:p>
        </p:txBody>
      </p:sp>
      <p:sp>
        <p:nvSpPr>
          <p:cNvPr id="107" name="正方形/長方形 106">
            <a:extLst>
              <a:ext uri="{FF2B5EF4-FFF2-40B4-BE49-F238E27FC236}">
                <a16:creationId xmlns:a16="http://schemas.microsoft.com/office/drawing/2014/main" id="{6ED269FC-855C-5B06-0F5A-F9B6C2FA954C}"/>
              </a:ext>
            </a:extLst>
          </p:cNvPr>
          <p:cNvSpPr/>
          <p:nvPr/>
        </p:nvSpPr>
        <p:spPr>
          <a:xfrm>
            <a:off x="3819917" y="821237"/>
            <a:ext cx="4585541" cy="14806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8" name="グラフィックス 107" descr="オフィス ワーカー (男性) 枠線">
            <a:extLst>
              <a:ext uri="{FF2B5EF4-FFF2-40B4-BE49-F238E27FC236}">
                <a16:creationId xmlns:a16="http://schemas.microsoft.com/office/drawing/2014/main" id="{8B85520A-B782-91ED-1CA0-54A5FCEA468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335770" y="1039371"/>
            <a:ext cx="914400" cy="914400"/>
          </a:xfrm>
          <a:prstGeom prst="rect">
            <a:avLst/>
          </a:prstGeom>
        </p:spPr>
      </p:pic>
      <p:sp>
        <p:nvSpPr>
          <p:cNvPr id="109" name="テキスト ボックス 108">
            <a:extLst>
              <a:ext uri="{FF2B5EF4-FFF2-40B4-BE49-F238E27FC236}">
                <a16:creationId xmlns:a16="http://schemas.microsoft.com/office/drawing/2014/main" id="{1567F0FE-A8C5-6BAE-998E-6E88CEB941D1}"/>
              </a:ext>
            </a:extLst>
          </p:cNvPr>
          <p:cNvSpPr txBox="1"/>
          <p:nvPr/>
        </p:nvSpPr>
        <p:spPr>
          <a:xfrm>
            <a:off x="4845509" y="1949196"/>
            <a:ext cx="1980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/>
              <a:t>潜在課題発掘システム</a:t>
            </a:r>
          </a:p>
        </p:txBody>
      </p:sp>
      <p:pic>
        <p:nvPicPr>
          <p:cNvPr id="110" name="グラフィックス 109" descr="クリップボード 枠線">
            <a:extLst>
              <a:ext uri="{FF2B5EF4-FFF2-40B4-BE49-F238E27FC236}">
                <a16:creationId xmlns:a16="http://schemas.microsoft.com/office/drawing/2014/main" id="{40FBF29C-0AAF-C638-57FD-F0E3027471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59731" y="801960"/>
            <a:ext cx="914400" cy="914400"/>
          </a:xfrm>
          <a:prstGeom prst="rect">
            <a:avLst/>
          </a:prstGeom>
        </p:spPr>
      </p:pic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8B76CDFA-667A-7E3A-074C-65327D8BE8E1}"/>
              </a:ext>
            </a:extLst>
          </p:cNvPr>
          <p:cNvSpPr txBox="1"/>
          <p:nvPr/>
        </p:nvSpPr>
        <p:spPr>
          <a:xfrm>
            <a:off x="2879993" y="3337039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調査</a:t>
            </a: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2BE151CD-CBBC-0296-427A-033F52131E05}"/>
              </a:ext>
            </a:extLst>
          </p:cNvPr>
          <p:cNvSpPr txBox="1"/>
          <p:nvPr/>
        </p:nvSpPr>
        <p:spPr>
          <a:xfrm>
            <a:off x="1810000" y="3227941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実験・評価</a:t>
            </a:r>
            <a:endParaRPr kumimoji="1" lang="ja-JP" altLang="en-US" sz="1400"/>
          </a:p>
        </p:txBody>
      </p:sp>
      <p:sp>
        <p:nvSpPr>
          <p:cNvPr id="113" name="テキスト ボックス 112">
            <a:extLst>
              <a:ext uri="{FF2B5EF4-FFF2-40B4-BE49-F238E27FC236}">
                <a16:creationId xmlns:a16="http://schemas.microsoft.com/office/drawing/2014/main" id="{556A0333-330B-6B8B-0BD1-825C227B43D3}"/>
              </a:ext>
            </a:extLst>
          </p:cNvPr>
          <p:cNvSpPr txBox="1"/>
          <p:nvPr/>
        </p:nvSpPr>
        <p:spPr>
          <a:xfrm>
            <a:off x="1810550" y="4264487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フィードバック</a:t>
            </a:r>
            <a:endParaRPr kumimoji="1" lang="ja-JP" altLang="en-US" sz="1400"/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AAFA4A05-D866-F6CA-4059-6E81847F04B3}"/>
              </a:ext>
            </a:extLst>
          </p:cNvPr>
          <p:cNvSpPr/>
          <p:nvPr/>
        </p:nvSpPr>
        <p:spPr>
          <a:xfrm>
            <a:off x="113366" y="4533598"/>
            <a:ext cx="7974851" cy="371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１０％ルール、８０％ルール、ゾンビテーマの棚卸しシステム</a:t>
            </a:r>
          </a:p>
        </p:txBody>
      </p:sp>
      <p:sp>
        <p:nvSpPr>
          <p:cNvPr id="115" name="正方形/長方形 114">
            <a:extLst>
              <a:ext uri="{FF2B5EF4-FFF2-40B4-BE49-F238E27FC236}">
                <a16:creationId xmlns:a16="http://schemas.microsoft.com/office/drawing/2014/main" id="{B24CD0FF-EC0F-19D3-3547-C13ECC8AD60E}"/>
              </a:ext>
            </a:extLst>
          </p:cNvPr>
          <p:cNvSpPr/>
          <p:nvPr/>
        </p:nvSpPr>
        <p:spPr>
          <a:xfrm>
            <a:off x="109561" y="4972243"/>
            <a:ext cx="7974851" cy="371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400" b="1">
                <a:solidFill>
                  <a:schemeClr val="tx1"/>
                </a:solidFill>
                <a:latin typeface="+mn-ea"/>
              </a:rPr>
              <a:t>技術者</a:t>
            </a:r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の育成、ラインマネージャの育成、営業の育成</a:t>
            </a:r>
          </a:p>
        </p:txBody>
      </p:sp>
      <p:sp>
        <p:nvSpPr>
          <p:cNvPr id="116" name="正方形/長方形 115">
            <a:extLst>
              <a:ext uri="{FF2B5EF4-FFF2-40B4-BE49-F238E27FC236}">
                <a16:creationId xmlns:a16="http://schemas.microsoft.com/office/drawing/2014/main" id="{6CF2BDA6-F231-FC9A-DFA9-C5365C640FD9}"/>
              </a:ext>
            </a:extLst>
          </p:cNvPr>
          <p:cNvSpPr/>
          <p:nvPr/>
        </p:nvSpPr>
        <p:spPr>
          <a:xfrm>
            <a:off x="113367" y="5401477"/>
            <a:ext cx="7964854" cy="3716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目標管理制度（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MBO</a:t>
            </a:r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）、</a:t>
            </a:r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KPI</a:t>
            </a:r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によるモニタリング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D5F8EA8-6148-18C1-6910-358293DF6A2F}"/>
              </a:ext>
            </a:extLst>
          </p:cNvPr>
          <p:cNvSpPr txBox="1"/>
          <p:nvPr/>
        </p:nvSpPr>
        <p:spPr>
          <a:xfrm>
            <a:off x="485863" y="47575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>
                <a:latin typeface="+mj-ea"/>
                <a:ea typeface="+mj-ea"/>
              </a:rPr>
              <a:t>知財</a:t>
            </a:r>
          </a:p>
        </p:txBody>
      </p:sp>
      <p:sp>
        <p:nvSpPr>
          <p:cNvPr id="118" name="正方形/長方形 117">
            <a:extLst>
              <a:ext uri="{FF2B5EF4-FFF2-40B4-BE49-F238E27FC236}">
                <a16:creationId xmlns:a16="http://schemas.microsoft.com/office/drawing/2014/main" id="{12B33F04-E6D4-1A77-566D-5983A9BCD937}"/>
              </a:ext>
            </a:extLst>
          </p:cNvPr>
          <p:cNvSpPr/>
          <p:nvPr/>
        </p:nvSpPr>
        <p:spPr>
          <a:xfrm>
            <a:off x="3606800" y="2363636"/>
            <a:ext cx="3080303" cy="20369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9" name="円/楕円 118">
            <a:extLst>
              <a:ext uri="{FF2B5EF4-FFF2-40B4-BE49-F238E27FC236}">
                <a16:creationId xmlns:a16="http://schemas.microsoft.com/office/drawing/2014/main" id="{3A659890-17F2-5A28-EB7E-E349B2E1FD9A}"/>
              </a:ext>
            </a:extLst>
          </p:cNvPr>
          <p:cNvSpPr/>
          <p:nvPr/>
        </p:nvSpPr>
        <p:spPr>
          <a:xfrm>
            <a:off x="4733086" y="2864920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0" name="テキスト ボックス 119">
            <a:extLst>
              <a:ext uri="{FF2B5EF4-FFF2-40B4-BE49-F238E27FC236}">
                <a16:creationId xmlns:a16="http://schemas.microsoft.com/office/drawing/2014/main" id="{18CDD549-7AED-FD57-E6EE-6C599F0DA2E9}"/>
              </a:ext>
            </a:extLst>
          </p:cNvPr>
          <p:cNvSpPr txBox="1"/>
          <p:nvPr/>
        </p:nvSpPr>
        <p:spPr>
          <a:xfrm>
            <a:off x="4851551" y="293000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1" name="円/楕円 120">
            <a:extLst>
              <a:ext uri="{FF2B5EF4-FFF2-40B4-BE49-F238E27FC236}">
                <a16:creationId xmlns:a16="http://schemas.microsoft.com/office/drawing/2014/main" id="{0C34089B-0B55-4ABE-6910-099DF1F0EC87}"/>
              </a:ext>
            </a:extLst>
          </p:cNvPr>
          <p:cNvSpPr/>
          <p:nvPr/>
        </p:nvSpPr>
        <p:spPr>
          <a:xfrm>
            <a:off x="3734207" y="2592519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A8548EB3-401A-7BB3-3C0F-207FD34ABF42}"/>
              </a:ext>
            </a:extLst>
          </p:cNvPr>
          <p:cNvSpPr txBox="1"/>
          <p:nvPr/>
        </p:nvSpPr>
        <p:spPr>
          <a:xfrm>
            <a:off x="3852672" y="2657602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3" name="円/楕円 122">
            <a:extLst>
              <a:ext uri="{FF2B5EF4-FFF2-40B4-BE49-F238E27FC236}">
                <a16:creationId xmlns:a16="http://schemas.microsoft.com/office/drawing/2014/main" id="{FC714DBD-4B98-CE92-C375-D7BF2D66DBF5}"/>
              </a:ext>
            </a:extLst>
          </p:cNvPr>
          <p:cNvSpPr/>
          <p:nvPr/>
        </p:nvSpPr>
        <p:spPr>
          <a:xfrm>
            <a:off x="3734207" y="3093153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4" name="テキスト ボックス 123">
            <a:extLst>
              <a:ext uri="{FF2B5EF4-FFF2-40B4-BE49-F238E27FC236}">
                <a16:creationId xmlns:a16="http://schemas.microsoft.com/office/drawing/2014/main" id="{17861E6C-04BB-75BB-7B87-C0782D98D750}"/>
              </a:ext>
            </a:extLst>
          </p:cNvPr>
          <p:cNvSpPr txBox="1"/>
          <p:nvPr/>
        </p:nvSpPr>
        <p:spPr>
          <a:xfrm>
            <a:off x="3852672" y="315823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5" name="円/楕円 124">
            <a:extLst>
              <a:ext uri="{FF2B5EF4-FFF2-40B4-BE49-F238E27FC236}">
                <a16:creationId xmlns:a16="http://schemas.microsoft.com/office/drawing/2014/main" id="{709A56C8-713E-9E84-E86C-34A85BF9942F}"/>
              </a:ext>
            </a:extLst>
          </p:cNvPr>
          <p:cNvSpPr/>
          <p:nvPr/>
        </p:nvSpPr>
        <p:spPr>
          <a:xfrm>
            <a:off x="3734207" y="3597283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6230331-9D27-3C6E-89ED-820E29C121BE}"/>
              </a:ext>
            </a:extLst>
          </p:cNvPr>
          <p:cNvSpPr txBox="1"/>
          <p:nvPr/>
        </p:nvSpPr>
        <p:spPr>
          <a:xfrm>
            <a:off x="3852672" y="3662366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7" name="円/楕円 126">
            <a:extLst>
              <a:ext uri="{FF2B5EF4-FFF2-40B4-BE49-F238E27FC236}">
                <a16:creationId xmlns:a16="http://schemas.microsoft.com/office/drawing/2014/main" id="{6B52C7CD-3311-A115-A620-F3C87F08D8EB}"/>
              </a:ext>
            </a:extLst>
          </p:cNvPr>
          <p:cNvSpPr/>
          <p:nvPr/>
        </p:nvSpPr>
        <p:spPr>
          <a:xfrm>
            <a:off x="4733086" y="3378311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8" name="テキスト ボックス 127">
            <a:extLst>
              <a:ext uri="{FF2B5EF4-FFF2-40B4-BE49-F238E27FC236}">
                <a16:creationId xmlns:a16="http://schemas.microsoft.com/office/drawing/2014/main" id="{9CABF5E1-0095-C757-3BF9-19BA5AE4B94D}"/>
              </a:ext>
            </a:extLst>
          </p:cNvPr>
          <p:cNvSpPr txBox="1"/>
          <p:nvPr/>
        </p:nvSpPr>
        <p:spPr>
          <a:xfrm>
            <a:off x="4851551" y="344339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sp>
        <p:nvSpPr>
          <p:cNvPr id="129" name="円/楕円 128">
            <a:extLst>
              <a:ext uri="{FF2B5EF4-FFF2-40B4-BE49-F238E27FC236}">
                <a16:creationId xmlns:a16="http://schemas.microsoft.com/office/drawing/2014/main" id="{3E1F0AD8-4EB2-6426-D9B0-37503F6B225F}"/>
              </a:ext>
            </a:extLst>
          </p:cNvPr>
          <p:cNvSpPr/>
          <p:nvPr/>
        </p:nvSpPr>
        <p:spPr>
          <a:xfrm>
            <a:off x="5729314" y="3156700"/>
            <a:ext cx="903850" cy="40619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829BF690-342E-86C2-3431-12EE709A9EF0}"/>
              </a:ext>
            </a:extLst>
          </p:cNvPr>
          <p:cNvSpPr txBox="1"/>
          <p:nvPr/>
        </p:nvSpPr>
        <p:spPr>
          <a:xfrm>
            <a:off x="5847779" y="3221783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/>
              <a:t>テーマ</a:t>
            </a:r>
          </a:p>
        </p:txBody>
      </p:sp>
      <p:cxnSp>
        <p:nvCxnSpPr>
          <p:cNvPr id="131" name="直線コネクタ 130">
            <a:extLst>
              <a:ext uri="{FF2B5EF4-FFF2-40B4-BE49-F238E27FC236}">
                <a16:creationId xmlns:a16="http://schemas.microsoft.com/office/drawing/2014/main" id="{21BB1BC0-4ACA-85D1-0690-547E7D770490}"/>
              </a:ext>
            </a:extLst>
          </p:cNvPr>
          <p:cNvCxnSpPr>
            <a:cxnSpLocks/>
          </p:cNvCxnSpPr>
          <p:nvPr/>
        </p:nvCxnSpPr>
        <p:spPr>
          <a:xfrm>
            <a:off x="4689018" y="2500958"/>
            <a:ext cx="0" cy="1651762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2" name="直線コネクタ 131">
            <a:extLst>
              <a:ext uri="{FF2B5EF4-FFF2-40B4-BE49-F238E27FC236}">
                <a16:creationId xmlns:a16="http://schemas.microsoft.com/office/drawing/2014/main" id="{369D4E9D-EA9B-866B-028C-D55431D28CA0}"/>
              </a:ext>
            </a:extLst>
          </p:cNvPr>
          <p:cNvCxnSpPr>
            <a:cxnSpLocks/>
          </p:cNvCxnSpPr>
          <p:nvPr/>
        </p:nvCxnSpPr>
        <p:spPr>
          <a:xfrm>
            <a:off x="5684971" y="2556598"/>
            <a:ext cx="15562" cy="1607139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3" name="直線コネクタ 132">
            <a:extLst>
              <a:ext uri="{FF2B5EF4-FFF2-40B4-BE49-F238E27FC236}">
                <a16:creationId xmlns:a16="http://schemas.microsoft.com/office/drawing/2014/main" id="{96AA6D39-E2BA-875D-1614-6EB39A574E18}"/>
              </a:ext>
            </a:extLst>
          </p:cNvPr>
          <p:cNvCxnSpPr/>
          <p:nvPr/>
        </p:nvCxnSpPr>
        <p:spPr>
          <a:xfrm>
            <a:off x="4054206" y="2456201"/>
            <a:ext cx="2200846" cy="59759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直線コネクタ 133">
            <a:extLst>
              <a:ext uri="{FF2B5EF4-FFF2-40B4-BE49-F238E27FC236}">
                <a16:creationId xmlns:a16="http://schemas.microsoft.com/office/drawing/2014/main" id="{32F1710B-D32B-9FF6-874E-053310410238}"/>
              </a:ext>
            </a:extLst>
          </p:cNvPr>
          <p:cNvCxnSpPr>
            <a:cxnSpLocks/>
          </p:cNvCxnSpPr>
          <p:nvPr/>
        </p:nvCxnSpPr>
        <p:spPr>
          <a:xfrm flipV="1">
            <a:off x="3938294" y="3701192"/>
            <a:ext cx="2304901" cy="4625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5" name="テキスト ボックス 134">
            <a:extLst>
              <a:ext uri="{FF2B5EF4-FFF2-40B4-BE49-F238E27FC236}">
                <a16:creationId xmlns:a16="http://schemas.microsoft.com/office/drawing/2014/main" id="{6B938724-1828-44E3-F9E8-17AD5B436CDF}"/>
              </a:ext>
            </a:extLst>
          </p:cNvPr>
          <p:cNvSpPr txBox="1"/>
          <p:nvPr/>
        </p:nvSpPr>
        <p:spPr>
          <a:xfrm>
            <a:off x="4463392" y="4119403"/>
            <a:ext cx="14414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b="1"/>
              <a:t>ステージゲート</a:t>
            </a:r>
          </a:p>
        </p:txBody>
      </p:sp>
      <p:pic>
        <p:nvPicPr>
          <p:cNvPr id="136" name="グラフィックス 135" descr="ドキュメント 枠線">
            <a:extLst>
              <a:ext uri="{FF2B5EF4-FFF2-40B4-BE49-F238E27FC236}">
                <a16:creationId xmlns:a16="http://schemas.microsoft.com/office/drawing/2014/main" id="{8AA4F500-7BC7-C1CC-DF07-390F8E52A16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66810" y="861367"/>
            <a:ext cx="534963" cy="534963"/>
          </a:xfrm>
          <a:prstGeom prst="rect">
            <a:avLst/>
          </a:prstGeom>
        </p:spPr>
      </p:pic>
      <p:pic>
        <p:nvPicPr>
          <p:cNvPr id="137" name="グラフィックス 136" descr="ドキュメント 枠線">
            <a:extLst>
              <a:ext uri="{FF2B5EF4-FFF2-40B4-BE49-F238E27FC236}">
                <a16:creationId xmlns:a16="http://schemas.microsoft.com/office/drawing/2014/main" id="{C36F96E4-C5E3-3E2C-C7BC-8CA90A0DD2F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75716" y="1364183"/>
            <a:ext cx="534963" cy="534963"/>
          </a:xfrm>
          <a:prstGeom prst="rect">
            <a:avLst/>
          </a:prstGeom>
        </p:spPr>
      </p:pic>
      <p:pic>
        <p:nvPicPr>
          <p:cNvPr id="138" name="グラフィックス 137" descr="ドキュメント 枠線">
            <a:extLst>
              <a:ext uri="{FF2B5EF4-FFF2-40B4-BE49-F238E27FC236}">
                <a16:creationId xmlns:a16="http://schemas.microsoft.com/office/drawing/2014/main" id="{5F929545-45DE-1D3F-6C9B-71CC8BE6B0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60150" y="861367"/>
            <a:ext cx="534963" cy="534963"/>
          </a:xfrm>
          <a:prstGeom prst="rect">
            <a:avLst/>
          </a:prstGeom>
        </p:spPr>
      </p:pic>
      <p:pic>
        <p:nvPicPr>
          <p:cNvPr id="139" name="グラフィックス 138" descr="ドキュメント 枠線">
            <a:extLst>
              <a:ext uri="{FF2B5EF4-FFF2-40B4-BE49-F238E27FC236}">
                <a16:creationId xmlns:a16="http://schemas.microsoft.com/office/drawing/2014/main" id="{B01DC754-C8F3-31E5-D89F-415A9FFB10D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369056" y="1364183"/>
            <a:ext cx="534963" cy="534963"/>
          </a:xfrm>
          <a:prstGeom prst="rect">
            <a:avLst/>
          </a:prstGeom>
        </p:spPr>
      </p:pic>
      <p:pic>
        <p:nvPicPr>
          <p:cNvPr id="140" name="グラフィックス 139" descr="ドキュメント 枠線">
            <a:extLst>
              <a:ext uri="{FF2B5EF4-FFF2-40B4-BE49-F238E27FC236}">
                <a16:creationId xmlns:a16="http://schemas.microsoft.com/office/drawing/2014/main" id="{7545BFA6-5956-961F-3F11-E9C2FA790C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49332" y="861367"/>
            <a:ext cx="534963" cy="534963"/>
          </a:xfrm>
          <a:prstGeom prst="rect">
            <a:avLst/>
          </a:prstGeom>
        </p:spPr>
      </p:pic>
      <p:pic>
        <p:nvPicPr>
          <p:cNvPr id="141" name="グラフィックス 140" descr="ドキュメント 枠線">
            <a:extLst>
              <a:ext uri="{FF2B5EF4-FFF2-40B4-BE49-F238E27FC236}">
                <a16:creationId xmlns:a16="http://schemas.microsoft.com/office/drawing/2014/main" id="{519EA5E7-4CF3-0A72-0FBC-628FBB1667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58238" y="1364183"/>
            <a:ext cx="534963" cy="534963"/>
          </a:xfrm>
          <a:prstGeom prst="rect">
            <a:avLst/>
          </a:prstGeom>
        </p:spPr>
      </p:pic>
      <p:pic>
        <p:nvPicPr>
          <p:cNvPr id="142" name="グラフィックス 141" descr="ドキュメント 枠線">
            <a:extLst>
              <a:ext uri="{FF2B5EF4-FFF2-40B4-BE49-F238E27FC236}">
                <a16:creationId xmlns:a16="http://schemas.microsoft.com/office/drawing/2014/main" id="{2DD7F491-3B48-A5C7-74EB-28ABE90B1D9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42672" y="861367"/>
            <a:ext cx="534963" cy="534963"/>
          </a:xfrm>
          <a:prstGeom prst="rect">
            <a:avLst/>
          </a:prstGeom>
        </p:spPr>
      </p:pic>
      <p:pic>
        <p:nvPicPr>
          <p:cNvPr id="143" name="グラフィックス 142" descr="ドキュメント 枠線">
            <a:extLst>
              <a:ext uri="{FF2B5EF4-FFF2-40B4-BE49-F238E27FC236}">
                <a16:creationId xmlns:a16="http://schemas.microsoft.com/office/drawing/2014/main" id="{A3B19633-37AE-B047-0141-4ABECB8E58C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151578" y="1364183"/>
            <a:ext cx="534963" cy="534963"/>
          </a:xfrm>
          <a:prstGeom prst="rect">
            <a:avLst/>
          </a:prstGeom>
        </p:spPr>
      </p:pic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12B152E1-16C2-6674-EEEE-F94BB9A430C1}"/>
              </a:ext>
            </a:extLst>
          </p:cNvPr>
          <p:cNvSpPr txBox="1"/>
          <p:nvPr/>
        </p:nvSpPr>
        <p:spPr>
          <a:xfrm>
            <a:off x="5573716" y="1159402"/>
            <a:ext cx="949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/>
              <a:t>テーマのアイデア</a:t>
            </a:r>
            <a:endParaRPr kumimoji="1" lang="ja-JP" altLang="en-US" sz="1400"/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1808AF97-9CB9-B423-C4AC-DB57F8F65715}"/>
              </a:ext>
            </a:extLst>
          </p:cNvPr>
          <p:cNvSpPr txBox="1"/>
          <p:nvPr/>
        </p:nvSpPr>
        <p:spPr>
          <a:xfrm>
            <a:off x="7024402" y="1781090"/>
            <a:ext cx="1508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/>
              <a:t>潜在課題シート</a:t>
            </a:r>
            <a:endParaRPr kumimoji="1" lang="en-US" altLang="ja-JP" sz="1400" dirty="0"/>
          </a:p>
          <a:p>
            <a:r>
              <a:rPr lang="ja-JP" altLang="en-US" sz="1400"/>
              <a:t>商談前準備</a:t>
            </a:r>
            <a:endParaRPr kumimoji="1" lang="ja-JP" altLang="en-US" sz="1400"/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id="{C71B3CF9-B997-4F54-0C8B-310EC723131F}"/>
              </a:ext>
            </a:extLst>
          </p:cNvPr>
          <p:cNvSpPr/>
          <p:nvPr/>
        </p:nvSpPr>
        <p:spPr>
          <a:xfrm>
            <a:off x="113366" y="820686"/>
            <a:ext cx="1589810" cy="360649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2" name="グラフィックス 151" descr="円グラフ 枠線">
            <a:extLst>
              <a:ext uri="{FF2B5EF4-FFF2-40B4-BE49-F238E27FC236}">
                <a16:creationId xmlns:a16="http://schemas.microsoft.com/office/drawing/2014/main" id="{C0BCC3DD-0947-6AC7-7C68-1D968F04855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771599" y="1113680"/>
            <a:ext cx="914400" cy="914400"/>
          </a:xfrm>
          <a:prstGeom prst="rect">
            <a:avLst/>
          </a:prstGeom>
        </p:spPr>
      </p:pic>
      <p:pic>
        <p:nvPicPr>
          <p:cNvPr id="154" name="グラフィックス 153" descr="棒グラフ 枠線">
            <a:extLst>
              <a:ext uri="{FF2B5EF4-FFF2-40B4-BE49-F238E27FC236}">
                <a16:creationId xmlns:a16="http://schemas.microsoft.com/office/drawing/2014/main" id="{AFD30721-9677-36D6-C29F-AF61938CB93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66840" y="1793243"/>
            <a:ext cx="914400" cy="914400"/>
          </a:xfrm>
          <a:prstGeom prst="rect">
            <a:avLst/>
          </a:prstGeom>
        </p:spPr>
      </p:pic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A59E8D80-E831-BF4D-6F93-1C3748F304C6}"/>
              </a:ext>
            </a:extLst>
          </p:cNvPr>
          <p:cNvSpPr txBox="1"/>
          <p:nvPr/>
        </p:nvSpPr>
        <p:spPr>
          <a:xfrm>
            <a:off x="1975" y="2802154"/>
            <a:ext cx="18310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知財情報の活用</a:t>
            </a:r>
            <a:endParaRPr kumimoji="1" lang="en-US" altLang="ja-JP" sz="1400" b="1" dirty="0">
              <a:solidFill>
                <a:schemeClr val="tx1"/>
              </a:solidFill>
              <a:latin typeface="+mn-ea"/>
            </a:endParaRPr>
          </a:p>
          <a:p>
            <a:pPr algn="ctr"/>
            <a:r>
              <a:rPr kumimoji="1" lang="en-US" altLang="ja-JP" sz="1400" b="1" dirty="0">
                <a:solidFill>
                  <a:schemeClr val="tx1"/>
                </a:solidFill>
                <a:latin typeface="+mn-ea"/>
              </a:rPr>
              <a:t>IP</a:t>
            </a:r>
            <a:r>
              <a:rPr kumimoji="1" lang="ja-JP" altLang="en-US" sz="1400" b="1">
                <a:solidFill>
                  <a:schemeClr val="tx1"/>
                </a:solidFill>
                <a:latin typeface="+mn-ea"/>
              </a:rPr>
              <a:t>ランドスケープ</a:t>
            </a:r>
          </a:p>
        </p:txBody>
      </p:sp>
      <p:pic>
        <p:nvPicPr>
          <p:cNvPr id="158" name="グラフィックス 157" descr="赤ちゃんのオムツを交換する男性 枠線">
            <a:extLst>
              <a:ext uri="{FF2B5EF4-FFF2-40B4-BE49-F238E27FC236}">
                <a16:creationId xmlns:a16="http://schemas.microsoft.com/office/drawing/2014/main" id="{3EC884E9-FB57-8209-5A69-EAF4A9B01354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8252883" y="3048296"/>
            <a:ext cx="914400" cy="914400"/>
          </a:xfrm>
          <a:prstGeom prst="rect">
            <a:avLst/>
          </a:prstGeom>
        </p:spPr>
      </p:pic>
      <p:pic>
        <p:nvPicPr>
          <p:cNvPr id="160" name="グラフィックス 159" descr="2 人の子供がいる家族 枠線">
            <a:extLst>
              <a:ext uri="{FF2B5EF4-FFF2-40B4-BE49-F238E27FC236}">
                <a16:creationId xmlns:a16="http://schemas.microsoft.com/office/drawing/2014/main" id="{45110493-B103-7BF7-9CEA-1F4544EAC2AB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8834025" y="3503975"/>
            <a:ext cx="914400" cy="914400"/>
          </a:xfrm>
          <a:prstGeom prst="rect">
            <a:avLst/>
          </a:prstGeom>
        </p:spPr>
      </p:pic>
      <p:sp>
        <p:nvSpPr>
          <p:cNvPr id="161" name="テキスト ボックス 160">
            <a:extLst>
              <a:ext uri="{FF2B5EF4-FFF2-40B4-BE49-F238E27FC236}">
                <a16:creationId xmlns:a16="http://schemas.microsoft.com/office/drawing/2014/main" id="{C6916F1C-99DE-BDD6-331D-9A6CA17135A7}"/>
              </a:ext>
            </a:extLst>
          </p:cNvPr>
          <p:cNvSpPr txBox="1"/>
          <p:nvPr/>
        </p:nvSpPr>
        <p:spPr>
          <a:xfrm>
            <a:off x="9066385" y="3322004"/>
            <a:ext cx="6078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消費者</a:t>
            </a:r>
          </a:p>
        </p:txBody>
      </p:sp>
      <p:sp>
        <p:nvSpPr>
          <p:cNvPr id="162" name="テキスト ボックス 161">
            <a:extLst>
              <a:ext uri="{FF2B5EF4-FFF2-40B4-BE49-F238E27FC236}">
                <a16:creationId xmlns:a16="http://schemas.microsoft.com/office/drawing/2014/main" id="{47902ED9-2D3D-7652-B533-A0EB91FE26C5}"/>
              </a:ext>
            </a:extLst>
          </p:cNvPr>
          <p:cNvSpPr txBox="1"/>
          <p:nvPr/>
        </p:nvSpPr>
        <p:spPr>
          <a:xfrm>
            <a:off x="8435646" y="1732834"/>
            <a:ext cx="4667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100"/>
              <a:t>企業</a:t>
            </a:r>
          </a:p>
        </p:txBody>
      </p:sp>
      <p:sp>
        <p:nvSpPr>
          <p:cNvPr id="164" name="テキスト ボックス 163">
            <a:extLst>
              <a:ext uri="{FF2B5EF4-FFF2-40B4-BE49-F238E27FC236}">
                <a16:creationId xmlns:a16="http://schemas.microsoft.com/office/drawing/2014/main" id="{24E33B7A-7E33-5F2E-EF8A-C373DBA73C64}"/>
              </a:ext>
            </a:extLst>
          </p:cNvPr>
          <p:cNvSpPr txBox="1"/>
          <p:nvPr/>
        </p:nvSpPr>
        <p:spPr>
          <a:xfrm>
            <a:off x="334510" y="6078958"/>
            <a:ext cx="785817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2400" b="1"/>
              <a:t>パイプラインを支えるには上記の仕組みの構築が必須</a:t>
            </a:r>
          </a:p>
        </p:txBody>
      </p:sp>
    </p:spTree>
    <p:extLst>
      <p:ext uri="{BB962C8B-B14F-4D97-AF65-F5344CB8AC3E}">
        <p14:creationId xmlns:p14="http://schemas.microsoft.com/office/powerpoint/2010/main" val="214110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53170E-AE05-BE10-2D23-DCDE81E066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顧客要望に対応するのはなぜ危険なのか？</a:t>
            </a:r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B534B6F-B1CB-E988-D148-EF4CDADE4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許可のない複製（電子化含む）は著作権法で禁止されています。コンプライアンスにご注意ください。</a:t>
            </a:r>
            <a:r>
              <a:rPr lang="en-US" altLang="ja-JP"/>
              <a:t>© JOSUI INC.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510659-E74C-D34B-C746-57ACD3CCD5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F7E16-ADB4-B142-B332-263287BED0B0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E2154BD-C883-3FEC-0C77-BE54B08C5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692796"/>
              </p:ext>
            </p:extLst>
          </p:nvPr>
        </p:nvGraphicFramePr>
        <p:xfrm>
          <a:off x="138431" y="613777"/>
          <a:ext cx="6725920" cy="37120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53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956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768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76617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600">
                          <a:latin typeface="Meiryo" charset="-128"/>
                          <a:ea typeface="Meiryo" charset="-128"/>
                          <a:cs typeface="Meiryo" charset="-128"/>
                        </a:rPr>
                        <a:t>確実　　　　不確実</a:t>
                      </a:r>
                      <a:endParaRPr kumimoji="1" lang="en-US" altLang="ja-JP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algn="ctr"/>
                      <a:r>
                        <a:rPr kumimoji="1" lang="ja-JP" altLang="en-US" sz="1600">
                          <a:latin typeface="Meiryo" charset="-128"/>
                          <a:ea typeface="Meiryo" charset="-128"/>
                          <a:cs typeface="Meiryo" charset="-128"/>
                        </a:rPr>
                        <a:t>売れる確実性　</a:t>
                      </a:r>
                      <a:endParaRPr kumimoji="1" lang="ja-JP" altLang="en-US" sz="1600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vert="eaVert" anchor="ctr">
                    <a:lnL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37007">
                <a:tc v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8387">
                <a:tc>
                  <a:txBody>
                    <a:bodyPr/>
                    <a:lstStyle/>
                    <a:p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>
                          <a:latin typeface="Meiryo" charset="-128"/>
                          <a:ea typeface="Meiryo" charset="-128"/>
                          <a:cs typeface="Meiryo" charset="-128"/>
                        </a:rPr>
                        <a:t>不確実　　　　　　　　　　　確実</a:t>
                      </a:r>
                      <a:endParaRPr kumimoji="1" lang="en-US" altLang="ja-JP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  <a:p>
                      <a:pPr algn="ctr"/>
                      <a:r>
                        <a:rPr kumimoji="1" lang="ja-JP" altLang="en-US">
                          <a:latin typeface="Meiryo" charset="-128"/>
                          <a:ea typeface="Meiryo" charset="-128"/>
                          <a:cs typeface="Meiryo" charset="-128"/>
                        </a:rPr>
                        <a:t>技術的実現可能性</a:t>
                      </a:r>
                      <a:endParaRPr kumimoji="1" lang="ja-JP" altLang="en-US" dirty="0">
                        <a:latin typeface="Meiryo" charset="-128"/>
                        <a:ea typeface="Meiryo" charset="-128"/>
                        <a:cs typeface="Meiryo" charset="-128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kumimoji="1" lang="ja-JP" altLang="en-US" dirty="0"/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8137684-F021-FDD8-E4B3-6B4E78D0D944}"/>
              </a:ext>
            </a:extLst>
          </p:cNvPr>
          <p:cNvSpPr txBox="1"/>
          <p:nvPr/>
        </p:nvSpPr>
        <p:spPr>
          <a:xfrm>
            <a:off x="1068209" y="4536884"/>
            <a:ext cx="821104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/>
              <a:t>売れそうか？</a:t>
            </a:r>
            <a:r>
              <a:rPr lang="ja-JP" altLang="en-US" sz="4400" b="1"/>
              <a:t>できそうか？</a:t>
            </a:r>
            <a:endParaRPr lang="en-US" altLang="ja-JP" sz="4400" b="1" dirty="0"/>
          </a:p>
          <a:p>
            <a:r>
              <a:rPr kumimoji="1" lang="ja-JP" altLang="en-US" sz="4400" b="1"/>
              <a:t>の判断基準は概ね間違い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58BAA1F-8784-14D4-761A-6B9EF410B1F2}"/>
              </a:ext>
            </a:extLst>
          </p:cNvPr>
          <p:cNvSpPr txBox="1"/>
          <p:nvPr/>
        </p:nvSpPr>
        <p:spPr>
          <a:xfrm>
            <a:off x="4070350" y="1696300"/>
            <a:ext cx="27940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>
                <a:latin typeface="Meiryo" charset="-128"/>
                <a:ea typeface="Meiryo" charset="-128"/>
                <a:cs typeface="Meiryo" charset="-128"/>
              </a:rPr>
              <a:t>ゾンビエリア</a:t>
            </a:r>
            <a:endParaRPr kumimoji="1" lang="ja-JP" altLang="en-US" dirty="0">
              <a:latin typeface="Meiryo" charset="-128"/>
              <a:ea typeface="Meiryo" charset="-128"/>
              <a:cs typeface="Meiryo" charset="-128"/>
            </a:endParaRPr>
          </a:p>
        </p:txBody>
      </p:sp>
      <p:pic>
        <p:nvPicPr>
          <p:cNvPr id="35" name="図 34">
            <a:extLst>
              <a:ext uri="{FF2B5EF4-FFF2-40B4-BE49-F238E27FC236}">
                <a16:creationId xmlns:a16="http://schemas.microsoft.com/office/drawing/2014/main" id="{457B467E-D0E4-6C4A-868C-B79B3028B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734" y="1010178"/>
            <a:ext cx="2535555" cy="2291080"/>
          </a:xfrm>
          <a:prstGeom prst="rect">
            <a:avLst/>
          </a:prstGeom>
        </p:spPr>
      </p:pic>
      <p:pic>
        <p:nvPicPr>
          <p:cNvPr id="36" name="グラフィックス 35" descr="ゾンビ 枠線">
            <a:extLst>
              <a:ext uri="{FF2B5EF4-FFF2-40B4-BE49-F238E27FC236}">
                <a16:creationId xmlns:a16="http://schemas.microsoft.com/office/drawing/2014/main" id="{614A2077-80FA-B332-51BC-728B7B712B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3631" y="745455"/>
            <a:ext cx="1039099" cy="1039099"/>
          </a:xfrm>
          <a:prstGeom prst="rect">
            <a:avLst/>
          </a:prstGeom>
        </p:spPr>
      </p:pic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0DC30511-DBEC-FB5C-9FB0-C24028354F0A}"/>
              </a:ext>
            </a:extLst>
          </p:cNvPr>
          <p:cNvSpPr txBox="1"/>
          <p:nvPr/>
        </p:nvSpPr>
        <p:spPr>
          <a:xfrm>
            <a:off x="7752263" y="3272739"/>
            <a:ext cx="18004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見方を変えると</a:t>
            </a:r>
            <a:endParaRPr kumimoji="1" lang="en-US" altLang="ja-JP" dirty="0"/>
          </a:p>
          <a:p>
            <a:r>
              <a:rPr kumimoji="1" lang="ja-JP" altLang="en-US"/>
              <a:t>こうでしょう？</a:t>
            </a:r>
          </a:p>
        </p:txBody>
      </p:sp>
    </p:spTree>
    <p:extLst>
      <p:ext uri="{BB962C8B-B14F-4D97-AF65-F5344CB8AC3E}">
        <p14:creationId xmlns:p14="http://schemas.microsoft.com/office/powerpoint/2010/main" val="1736883711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52876</TotalTime>
  <Words>1820</Words>
  <Application>Microsoft Macintosh PowerPoint</Application>
  <PresentationFormat>A4 210 x 297 mm</PresentationFormat>
  <Paragraphs>389</Paragraphs>
  <Slides>19</Slides>
  <Notes>12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4" baseType="lpstr">
      <vt:lpstr>メイリオ</vt:lpstr>
      <vt:lpstr>メイリオ</vt:lpstr>
      <vt:lpstr>Arial</vt:lpstr>
      <vt:lpstr>Calibri</vt:lpstr>
      <vt:lpstr>ホワイト</vt:lpstr>
      <vt:lpstr>新任着任者向け　技術マーケの概要 振り返り・思い出し用　技術マーケの概要</vt:lpstr>
      <vt:lpstr>F軸、同軸競争禁止</vt:lpstr>
      <vt:lpstr>課題解決ビジネス</vt:lpstr>
      <vt:lpstr>ユーザー評価系</vt:lpstr>
      <vt:lpstr>ユーザー評価系の理解</vt:lpstr>
      <vt:lpstr>潜在ニーズ（行動）とは？</vt:lpstr>
      <vt:lpstr>R&amp;Dテーマのパイプライン・マネジメント</vt:lpstr>
      <vt:lpstr>パイプラインを支える仕組み</vt:lpstr>
      <vt:lpstr>顧客要望に対応するのはなぜ危険なのか？</vt:lpstr>
      <vt:lpstr>トレンドフォローテーマ（例、脱炭素、サステナブル、LIB）はなぜゾンビか？</vt:lpstr>
      <vt:lpstr>あなたが八百屋の立場なら何を売るか？</vt:lpstr>
      <vt:lpstr>F軸にする方向性：広いソリューション</vt:lpstr>
      <vt:lpstr>顧客動向調査の基本発想：サプライチェーン全体を見てビジネスを企画</vt:lpstr>
      <vt:lpstr>評価の前提条件　F軸のための調査</vt:lpstr>
      <vt:lpstr>評価の前提条件　知財の評価</vt:lpstr>
      <vt:lpstr>評価の前提条件</vt:lpstr>
      <vt:lpstr>生まれ変わりプロジェクトの全体像と推奨事項</vt:lpstr>
      <vt:lpstr>技術融合で独自技術創出のイメージ：こんなことがカンタンにできます</vt:lpstr>
      <vt:lpstr>事業環境分析</vt:lpstr>
    </vt:vector>
  </TitlesOfParts>
  <Manager/>
  <Company>JOSUI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subject/>
  <dc:creator>nakamura daisuke</dc:creator>
  <cp:keywords/>
  <dc:description/>
  <cp:lastModifiedBy>XEBEC-Nakamura</cp:lastModifiedBy>
  <cp:revision>1903</cp:revision>
  <cp:lastPrinted>2024-01-23T00:00:10Z</cp:lastPrinted>
  <dcterms:created xsi:type="dcterms:W3CDTF">2013-05-29T04:50:50Z</dcterms:created>
  <dcterms:modified xsi:type="dcterms:W3CDTF">2025-02-26T06:15:33Z</dcterms:modified>
  <cp:category/>
</cp:coreProperties>
</file>