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235" r:id="rId3"/>
    <p:sldId id="2236" r:id="rId4"/>
    <p:sldId id="2237" r:id="rId5"/>
    <p:sldId id="258" r:id="rId6"/>
    <p:sldId id="259" r:id="rId7"/>
    <p:sldId id="260" r:id="rId8"/>
    <p:sldId id="1797" r:id="rId9"/>
    <p:sldId id="1799" r:id="rId10"/>
    <p:sldId id="1160" r:id="rId11"/>
    <p:sldId id="1617" r:id="rId12"/>
    <p:sldId id="1745" r:id="rId13"/>
    <p:sldId id="1951" r:id="rId14"/>
    <p:sldId id="1957" r:id="rId15"/>
    <p:sldId id="2179" r:id="rId16"/>
    <p:sldId id="2181" r:id="rId17"/>
    <p:sldId id="2023" r:id="rId18"/>
    <p:sldId id="2024" r:id="rId19"/>
    <p:sldId id="1796" r:id="rId20"/>
    <p:sldId id="2118" r:id="rId21"/>
    <p:sldId id="2222" r:id="rId22"/>
    <p:sldId id="2212" r:id="rId23"/>
    <p:sldId id="2215" r:id="rId24"/>
    <p:sldId id="2016" r:id="rId25"/>
    <p:sldId id="2213" r:id="rId26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0000"/>
    <a:srgbClr val="FDF1F9"/>
    <a:srgbClr val="BFBFBF"/>
    <a:srgbClr val="FF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5" autoAdjust="0"/>
    <p:restoredTop sz="96711" autoAdjust="0"/>
  </p:normalViewPr>
  <p:slideViewPr>
    <p:cSldViewPr snapToGrid="0" snapToObjects="1">
      <p:cViewPr>
        <p:scale>
          <a:sx n="140" d="100"/>
          <a:sy n="140" d="100"/>
        </p:scale>
        <p:origin x="368" y="2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5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28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20317403485428"/>
          <c:y val="0.18302791389430803"/>
          <c:w val="0.59808340340749622"/>
          <c:h val="0.56893728110219066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競合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性能A</c:v>
                </c:pt>
                <c:pt idx="1">
                  <c:v>性能B</c:v>
                </c:pt>
                <c:pt idx="2">
                  <c:v>性能C</c:v>
                </c:pt>
                <c:pt idx="3">
                  <c:v>性能D</c:v>
                </c:pt>
                <c:pt idx="4">
                  <c:v>性能E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4.5999999999999996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4-4D7A-B2D1-59FD667F9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自社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性能A</c:v>
                </c:pt>
                <c:pt idx="1">
                  <c:v>性能B</c:v>
                </c:pt>
                <c:pt idx="2">
                  <c:v>性能C</c:v>
                </c:pt>
                <c:pt idx="3">
                  <c:v>性能D</c:v>
                </c:pt>
                <c:pt idx="4">
                  <c:v>性能E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4.5</c:v>
                </c:pt>
                <c:pt idx="2">
                  <c:v>4.8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4-4D7A-B2D1-59FD667F9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888624"/>
        <c:axId val="396891760"/>
      </c:radarChart>
      <c:catAx>
        <c:axId val="39688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6891760"/>
        <c:crosses val="autoZero"/>
        <c:auto val="1"/>
        <c:lblAlgn val="ctr"/>
        <c:lblOffset val="100"/>
        <c:noMultiLvlLbl val="0"/>
      </c:catAx>
      <c:valAx>
        <c:axId val="39689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688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976440962917823"/>
          <c:y val="0.8259027272461108"/>
          <c:w val="0.54128069403634516"/>
          <c:h val="0.13961755216949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8C364-0EFD-384D-A2C9-C3EDC5D1689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DCA45-9B7B-5F4B-8B97-979AB62F16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19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0F478-B637-A24B-8C53-7C398FC80430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0EB45-CBA2-4B45-9E87-A539E144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42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0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03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72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35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08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68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49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2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1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22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48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EF09D-F383-0496-4303-2386D14CC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EA49E1-0E52-92C5-31B6-5D728A963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ADFCA3-9A68-03E6-4EE9-D8A35CEDD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9D03B7-7801-E2A0-E96B-F620767CD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16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1789232"/>
            <a:ext cx="8420100" cy="491979"/>
          </a:xfrm>
        </p:spPr>
        <p:txBody>
          <a:bodyPr>
            <a:noAutofit/>
          </a:bodyPr>
          <a:lstStyle>
            <a:lvl1pPr algn="ctr">
              <a:defRPr sz="2800">
                <a:latin typeface="+mj-ea"/>
                <a:ea typeface="+mj-ea"/>
                <a:cs typeface="ヒラギノ角ゴ Pro W3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991575"/>
            <a:ext cx="9906000" cy="52006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ea"/>
                <a:ea typeface="+mj-ea"/>
                <a:cs typeface="ヒラギノ角ゴ Pro W3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BC0B71-C2B6-448E-8946-DD9962B47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81" y="2795233"/>
            <a:ext cx="1038013" cy="13025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D077AA-BE27-3543-AB19-DABF7633A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840" y="5010632"/>
            <a:ext cx="2631440" cy="469900"/>
          </a:xfrm>
          <a:prstGeom prst="rect">
            <a:avLst/>
          </a:prstGeom>
        </p:spPr>
      </p:pic>
      <p:pic>
        <p:nvPicPr>
          <p:cNvPr id="8" name="図 7" descr="座る, テーブル, フロント, 光 が含まれている画像&#10;&#10;自動的に生成された説明">
            <a:extLst>
              <a:ext uri="{FF2B5EF4-FFF2-40B4-BE49-F238E27FC236}">
                <a16:creationId xmlns:a16="http://schemas.microsoft.com/office/drawing/2014/main" id="{7785756A-C7DC-F044-9C56-28773679C1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5464965"/>
            <a:ext cx="2228401" cy="312162"/>
          </a:xfrm>
          <a:prstGeom prst="rect">
            <a:avLst/>
          </a:prstGeom>
        </p:spPr>
      </p:pic>
      <p:pic>
        <p:nvPicPr>
          <p:cNvPr id="11" name="図 10" descr="黒い背景と白い文字&#10;&#10;自動的に生成された説明">
            <a:extLst>
              <a:ext uri="{FF2B5EF4-FFF2-40B4-BE49-F238E27FC236}">
                <a16:creationId xmlns:a16="http://schemas.microsoft.com/office/drawing/2014/main" id="{B35652B3-FB15-E342-8241-0977EE9B2E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514" y="4931048"/>
            <a:ext cx="570807" cy="1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3FCF-838A-DD48-BF15-FCF6388E7E90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6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67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67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2AFC-FF47-8A42-AF51-280348157D8B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34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</a:t>
            </a:r>
            <a:fld id="{09B36143-1A22-4996-9A1E-DFCCED675A4F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2256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21" y="29"/>
            <a:ext cx="8451850" cy="402653"/>
          </a:xfrm>
        </p:spPr>
        <p:txBody>
          <a:bodyPr>
            <a:normAutofit/>
          </a:bodyPr>
          <a:lstStyle>
            <a:lvl1pPr algn="l">
              <a:defRPr sz="16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38941"/>
            <a:ext cx="2311400" cy="365125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</a:lstStyle>
          <a:p>
            <a:fld id="{6E977FB9-2ED4-7147-B057-DF4F843970FD}" type="datetime1">
              <a:rPr lang="ja-JP" altLang="en-US" smtClean="0"/>
              <a:t>2026/2/19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538941"/>
            <a:ext cx="8915400" cy="316775"/>
          </a:xfrm>
        </p:spPr>
        <p:txBody>
          <a:bodyPr/>
          <a:lstStyle>
            <a:lvl1pPr algn="l">
              <a:defRPr sz="1050" b="0" i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52510" y="6509445"/>
            <a:ext cx="1253490" cy="316775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fld id="{F48F7E16-ADB4-B142-B332-263287BED0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F74365B-0322-42C4-998F-E478D86D7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603" y="23081"/>
            <a:ext cx="319308" cy="4006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C57B3D-45AD-D949-81C3-0671A428388B}"/>
              </a:ext>
            </a:extLst>
          </p:cNvPr>
          <p:cNvSpPr txBox="1"/>
          <p:nvPr userDrawn="1"/>
        </p:nvSpPr>
        <p:spPr>
          <a:xfrm>
            <a:off x="7380467" y="6557493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+mj-ea"/>
                <a:ea typeface="+mj-ea"/>
              </a:rPr>
              <a:t>CONFIDENTIAL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1DD3F33-CC4D-8B4E-BFF5-1BB362107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807" y="23081"/>
            <a:ext cx="1342693" cy="239766"/>
          </a:xfrm>
          <a:prstGeom prst="rect">
            <a:avLst/>
          </a:prstGeom>
        </p:spPr>
      </p:pic>
      <p:pic>
        <p:nvPicPr>
          <p:cNvPr id="12" name="図 11" descr="座る, テーブル, フロント, 光 が含まれている画像&#10;&#10;自動的に生成された説明">
            <a:extLst>
              <a:ext uri="{FF2B5EF4-FFF2-40B4-BE49-F238E27FC236}">
                <a16:creationId xmlns:a16="http://schemas.microsoft.com/office/drawing/2014/main" id="{D665D1D7-6823-8F4C-8246-A8D4802183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196" y="223423"/>
            <a:ext cx="1162407" cy="16283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75085C-5ED6-F945-A85C-01AD510E2BA4}"/>
              </a:ext>
            </a:extLst>
          </p:cNvPr>
          <p:cNvSpPr/>
          <p:nvPr userDrawn="1"/>
        </p:nvSpPr>
        <p:spPr>
          <a:xfrm>
            <a:off x="0" y="407079"/>
            <a:ext cx="9906000" cy="36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87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7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</p:spPr>
        <p:txBody>
          <a:bodyPr anchor="t"/>
          <a:lstStyle>
            <a:lvl1pPr algn="l">
              <a:defRPr sz="4000" b="0" cap="all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2D80-9846-F347-9467-D83B5F50796C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585748" y="6527773"/>
            <a:ext cx="8420100" cy="365125"/>
          </a:xfrm>
        </p:spPr>
        <p:txBody>
          <a:bodyPr/>
          <a:lstStyle>
            <a:lvl1pPr algn="l">
              <a:defRPr sz="1100" b="0" i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94600" y="6192457"/>
            <a:ext cx="2311400" cy="365125"/>
          </a:xfrm>
        </p:spPr>
        <p:txBody>
          <a:bodyPr/>
          <a:lstStyle>
            <a:lvl1pPr algn="ctr">
              <a:defRPr sz="3600"/>
            </a:lvl1pPr>
          </a:lstStyle>
          <a:p>
            <a:fld id="{F48F7E16-ADB4-B142-B332-263287BED0B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66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C2B-6664-4347-ABFA-4D08F1B70BA0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4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9FA-BDDC-6240-8525-119CDF94E661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18DB-292B-524F-94EE-9EF59A23CD8A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D682-1F19-2640-B5AA-A8DF368E68D5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7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9494-8396-0348-AE0D-DCBE684EFDFB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01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155D-51ED-9A45-A026-73F27B323B21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3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9EDD-4CA5-0546-B686-C1E8EE80A0BB}" type="datetime1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7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8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sv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EFBDBE5-8FCF-4148-85B8-2F250F9D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95252"/>
            <a:ext cx="9906000" cy="650350"/>
          </a:xfrm>
        </p:spPr>
        <p:txBody>
          <a:bodyPr>
            <a:normAutofit/>
          </a:bodyPr>
          <a:lstStyle/>
          <a:p>
            <a:r>
              <a:rPr kumimoji="1" lang="ja-JP" altLang="en-US"/>
              <a:t>代表</a:t>
            </a:r>
            <a:r>
              <a:rPr kumimoji="1" lang="ja-JP" altLang="en-US" dirty="0"/>
              <a:t>・弁理士　中村大介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46FF6A-C766-48F0-A405-AD3CE28D65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12532" y="962749"/>
            <a:ext cx="57246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 b="1"/>
              <a:t>技術マーケ・振り返り</a:t>
            </a:r>
            <a:br>
              <a:rPr lang="en-US" altLang="ja-JP" sz="3600" b="1" dirty="0"/>
            </a:br>
            <a:r>
              <a:rPr lang="ja-JP" altLang="en-US" sz="3600" b="1"/>
              <a:t>新任マーケッターのための</a:t>
            </a:r>
            <a:br>
              <a:rPr lang="en-US" altLang="ja-JP" sz="3600" b="1" dirty="0"/>
            </a:br>
            <a:r>
              <a:rPr lang="ja-JP" altLang="en-US" sz="3600" b="1"/>
              <a:t>技術マーケティング実践</a:t>
            </a:r>
          </a:p>
        </p:txBody>
      </p:sp>
    </p:spTree>
    <p:extLst>
      <p:ext uri="{BB962C8B-B14F-4D97-AF65-F5344CB8AC3E}">
        <p14:creationId xmlns:p14="http://schemas.microsoft.com/office/powerpoint/2010/main" val="57816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02CDC-D012-41DE-AE6B-A65AB5B9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ユーザー評価系</a:t>
            </a:r>
            <a:endParaRPr kumimoji="1" lang="en-US" altLang="ja-JP" sz="16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CE7EDC-BC58-4133-8AFB-CB9BFEC2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</a:t>
            </a:r>
            <a:r>
              <a:rPr lang="ja-JP" altLang="en-US"/>
              <a:t>　許可のない複製は法律で禁止されています。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EA451D-EC0C-46A6-88FA-B51AF170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2134" y="1566038"/>
            <a:ext cx="47035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商品化には必須</a:t>
            </a:r>
            <a:r>
              <a:rPr lang="ja-JP" altLang="en-US"/>
              <a:t>の技術ではあるが、</a:t>
            </a:r>
            <a:endParaRPr kumimoji="1" lang="en-US" altLang="ja-JP" dirty="0"/>
          </a:p>
          <a:p>
            <a:r>
              <a:rPr kumimoji="1" lang="ja-JP" altLang="en-US"/>
              <a:t>ここまでしか技術がないなら</a:t>
            </a:r>
            <a:endParaRPr lang="en-US" altLang="ja-JP" dirty="0"/>
          </a:p>
          <a:p>
            <a:r>
              <a:rPr lang="ja-JP" altLang="en-US" dirty="0"/>
              <a:t>価格</a:t>
            </a:r>
            <a:r>
              <a:rPr lang="ja-JP" altLang="en-US"/>
              <a:t>主導権はほとんどないケースが多い。</a:t>
            </a:r>
            <a:endParaRPr lang="en-US" altLang="ja-JP" dirty="0"/>
          </a:p>
          <a:p>
            <a:r>
              <a:rPr lang="ja-JP" altLang="en-US"/>
              <a:t>∵製品評価の大半をユーザーに委ねなければ</a:t>
            </a:r>
            <a:endParaRPr lang="en-US" altLang="ja-JP" dirty="0"/>
          </a:p>
          <a:p>
            <a:r>
              <a:rPr lang="ja-JP" altLang="en-US"/>
              <a:t>ならないから。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99002" y="3706241"/>
            <a:ext cx="451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上記に加えて、ここまで実施してれば</a:t>
            </a:r>
            <a:r>
              <a:rPr lang="ja-JP" altLang="en-US"/>
              <a:t>価格主導権は取りやすい。</a:t>
            </a:r>
            <a:endParaRPr lang="en-US" altLang="ja-JP" dirty="0"/>
          </a:p>
          <a:p>
            <a:r>
              <a:rPr kumimoji="1" lang="ja-JP" altLang="en-US"/>
              <a:t>∵評価済みの製品を提案できるから。</a:t>
            </a:r>
            <a:endParaRPr kumimoji="1" lang="ja-JP" altLang="en-US" dirty="0"/>
          </a:p>
        </p:txBody>
      </p:sp>
      <p:sp>
        <p:nvSpPr>
          <p:cNvPr id="25" name="テキスト ボックス 4">
            <a:extLst>
              <a:ext uri="{FF2B5EF4-FFF2-40B4-BE49-F238E27FC236}">
                <a16:creationId xmlns:a16="http://schemas.microsoft.com/office/drawing/2014/main" id="{86042F29-530C-F54F-8BAE-EF9D7CFF779A}"/>
              </a:ext>
            </a:extLst>
          </p:cNvPr>
          <p:cNvSpPr txBox="1"/>
          <p:nvPr/>
        </p:nvSpPr>
        <p:spPr>
          <a:xfrm>
            <a:off x="661424" y="1242873"/>
            <a:ext cx="2995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コア技術</a:t>
            </a:r>
            <a:endParaRPr lang="en-US" altLang="ja-JP" dirty="0"/>
          </a:p>
          <a:p>
            <a:pPr algn="ctr"/>
            <a:r>
              <a:rPr lang="ja-JP" altLang="en-US" dirty="0"/>
              <a:t>例）繊維／樹脂設計</a:t>
            </a:r>
            <a:endParaRPr kumimoji="1" lang="ja-JP" altLang="en-US" dirty="0"/>
          </a:p>
        </p:txBody>
      </p:sp>
      <p:sp>
        <p:nvSpPr>
          <p:cNvPr id="26" name="テキスト ボックス 6">
            <a:extLst>
              <a:ext uri="{FF2B5EF4-FFF2-40B4-BE49-F238E27FC236}">
                <a16:creationId xmlns:a16="http://schemas.microsoft.com/office/drawing/2014/main" id="{D6EFD9A4-F656-F342-9187-758709A09036}"/>
              </a:ext>
            </a:extLst>
          </p:cNvPr>
          <p:cNvSpPr txBox="1"/>
          <p:nvPr/>
        </p:nvSpPr>
        <p:spPr>
          <a:xfrm>
            <a:off x="659467" y="2004284"/>
            <a:ext cx="29871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基盤</a:t>
            </a:r>
            <a:r>
              <a:rPr kumimoji="1" lang="ja-JP" altLang="en-US"/>
              <a:t>技術</a:t>
            </a:r>
            <a:endParaRPr lang="en-US" altLang="ja-JP" dirty="0"/>
          </a:p>
          <a:p>
            <a:pPr algn="ctr"/>
            <a:r>
              <a:rPr lang="ja-JP" altLang="en-US" dirty="0"/>
              <a:t>例）熱伝導樹脂量産技術</a:t>
            </a:r>
            <a:endParaRPr kumimoji="1" lang="ja-JP" altLang="en-US" dirty="0"/>
          </a:p>
        </p:txBody>
      </p:sp>
      <p:sp>
        <p:nvSpPr>
          <p:cNvPr id="27" name="テキスト ボックス 7">
            <a:extLst>
              <a:ext uri="{FF2B5EF4-FFF2-40B4-BE49-F238E27FC236}">
                <a16:creationId xmlns:a16="http://schemas.microsoft.com/office/drawing/2014/main" id="{3A637BDF-E47B-6B4C-B893-19945D3EF88C}"/>
              </a:ext>
            </a:extLst>
          </p:cNvPr>
          <p:cNvSpPr txBox="1"/>
          <p:nvPr/>
        </p:nvSpPr>
        <p:spPr>
          <a:xfrm>
            <a:off x="659467" y="2750566"/>
            <a:ext cx="29950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周辺技術</a:t>
            </a:r>
            <a:endParaRPr lang="en-US" altLang="ja-JP" dirty="0"/>
          </a:p>
          <a:p>
            <a:pPr algn="ctr"/>
            <a:r>
              <a:rPr lang="ja-JP" altLang="en-US" dirty="0"/>
              <a:t>例）熱伝導評価技術</a:t>
            </a:r>
            <a:endParaRPr kumimoji="1" lang="ja-JP" altLang="en-US" dirty="0"/>
          </a:p>
        </p:txBody>
      </p:sp>
      <p:sp>
        <p:nvSpPr>
          <p:cNvPr id="28" name="テキスト ボックス 10">
            <a:extLst>
              <a:ext uri="{FF2B5EF4-FFF2-40B4-BE49-F238E27FC236}">
                <a16:creationId xmlns:a16="http://schemas.microsoft.com/office/drawing/2014/main" id="{AA4AB8BE-1282-C44B-B745-F3AD6E91883E}"/>
              </a:ext>
            </a:extLst>
          </p:cNvPr>
          <p:cNvSpPr txBox="1"/>
          <p:nvPr/>
        </p:nvSpPr>
        <p:spPr>
          <a:xfrm>
            <a:off x="668794" y="3504337"/>
            <a:ext cx="299502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ユーザー技術</a:t>
            </a:r>
            <a:endParaRPr lang="en-US" altLang="ja-JP" dirty="0"/>
          </a:p>
          <a:p>
            <a:pPr algn="ctr"/>
            <a:r>
              <a:rPr lang="ja-JP" altLang="en-US" dirty="0"/>
              <a:t>例）成形・組立技術</a:t>
            </a:r>
            <a:endParaRPr kumimoji="1" lang="ja-JP" altLang="en-US" dirty="0"/>
          </a:p>
        </p:txBody>
      </p:sp>
      <p:sp>
        <p:nvSpPr>
          <p:cNvPr id="29" name="テキスト ボックス 11">
            <a:extLst>
              <a:ext uri="{FF2B5EF4-FFF2-40B4-BE49-F238E27FC236}">
                <a16:creationId xmlns:a16="http://schemas.microsoft.com/office/drawing/2014/main" id="{CBA3B630-130A-9E40-BAC9-D93CD08BE501}"/>
              </a:ext>
            </a:extLst>
          </p:cNvPr>
          <p:cNvSpPr txBox="1"/>
          <p:nvPr/>
        </p:nvSpPr>
        <p:spPr>
          <a:xfrm>
            <a:off x="659467" y="4265748"/>
            <a:ext cx="299502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ユーザー</a:t>
            </a:r>
            <a:r>
              <a:rPr kumimoji="1" lang="ja-JP" altLang="en-US"/>
              <a:t>評価技術</a:t>
            </a:r>
            <a:endParaRPr lang="en-US" altLang="ja-JP" dirty="0"/>
          </a:p>
          <a:p>
            <a:pPr algn="ctr"/>
            <a:r>
              <a:rPr lang="ja-JP" altLang="en-US" dirty="0"/>
              <a:t>例）製品評価技術</a:t>
            </a:r>
            <a:endParaRPr kumimoji="1" lang="ja-JP" altLang="en-US" dirty="0"/>
          </a:p>
        </p:txBody>
      </p:sp>
      <p:sp>
        <p:nvSpPr>
          <p:cNvPr id="30" name="テキスト ボックス 13">
            <a:extLst>
              <a:ext uri="{FF2B5EF4-FFF2-40B4-BE49-F238E27FC236}">
                <a16:creationId xmlns:a16="http://schemas.microsoft.com/office/drawing/2014/main" id="{1AD74D12-7347-994F-AFEB-45E2074ACF77}"/>
              </a:ext>
            </a:extLst>
          </p:cNvPr>
          <p:cNvSpPr txBox="1"/>
          <p:nvPr/>
        </p:nvSpPr>
        <p:spPr>
          <a:xfrm>
            <a:off x="2318282" y="5155655"/>
            <a:ext cx="2180493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商品のためのコア・基盤</a:t>
            </a:r>
            <a:r>
              <a:rPr kumimoji="1" lang="ja-JP" altLang="en-US" sz="1100" dirty="0"/>
              <a:t>技術</a:t>
            </a:r>
          </a:p>
        </p:txBody>
      </p:sp>
      <p:sp>
        <p:nvSpPr>
          <p:cNvPr id="31" name="テキスト ボックス 14">
            <a:extLst>
              <a:ext uri="{FF2B5EF4-FFF2-40B4-BE49-F238E27FC236}">
                <a16:creationId xmlns:a16="http://schemas.microsoft.com/office/drawing/2014/main" id="{B2E21EFE-741F-FB4D-BB59-92E987E55963}"/>
              </a:ext>
            </a:extLst>
          </p:cNvPr>
          <p:cNvSpPr txBox="1"/>
          <p:nvPr/>
        </p:nvSpPr>
        <p:spPr>
          <a:xfrm>
            <a:off x="2305840" y="5478877"/>
            <a:ext cx="2201308" cy="2769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ユーザー評価系技術</a:t>
            </a:r>
            <a:endParaRPr kumimoji="1" lang="ja-JP" altLang="en-US" sz="1200" dirty="0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54BF54ED-3BC5-5937-85E2-16DD4FBDB439}"/>
              </a:ext>
            </a:extLst>
          </p:cNvPr>
          <p:cNvSpPr/>
          <p:nvPr/>
        </p:nvSpPr>
        <p:spPr>
          <a:xfrm>
            <a:off x="3858567" y="1242873"/>
            <a:ext cx="472273" cy="21540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299C470F-F314-AB8C-1DB1-1D68AFD52F7E}"/>
              </a:ext>
            </a:extLst>
          </p:cNvPr>
          <p:cNvSpPr/>
          <p:nvPr/>
        </p:nvSpPr>
        <p:spPr>
          <a:xfrm>
            <a:off x="3889861" y="3478083"/>
            <a:ext cx="472273" cy="14339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D7E213-95C5-02C9-7517-042EAF32143F}"/>
              </a:ext>
            </a:extLst>
          </p:cNvPr>
          <p:cNvSpPr txBox="1"/>
          <p:nvPr/>
        </p:nvSpPr>
        <p:spPr>
          <a:xfrm>
            <a:off x="803868" y="673240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例として、高熱伝導性樹脂を販売する会社のユーザー評価系。</a:t>
            </a:r>
          </a:p>
        </p:txBody>
      </p:sp>
    </p:spTree>
    <p:extLst>
      <p:ext uri="{BB962C8B-B14F-4D97-AF65-F5344CB8AC3E}">
        <p14:creationId xmlns:p14="http://schemas.microsoft.com/office/powerpoint/2010/main" val="197211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E0C7-3133-8246-91CA-644ED596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ユーザ</a:t>
            </a:r>
            <a:r>
              <a:rPr lang="en-JP"/>
              <a:t>ー評価系</a:t>
            </a:r>
            <a:r>
              <a:rPr lang="ja-JP" altLang="en-US"/>
              <a:t>の理解</a:t>
            </a:r>
            <a:endParaRPr lang="en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65E24-02EB-2E4B-882A-2408946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</a:t>
            </a:r>
            <a:r>
              <a:rPr lang="ja-JP" altLang="en-US"/>
              <a:t>　許可のない複製は法律で禁止されています。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2489-A4DC-644A-AFF8-6EC2B835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13394-317A-C743-8FEC-2E3FB8579EFE}"/>
              </a:ext>
            </a:extLst>
          </p:cNvPr>
          <p:cNvSpPr txBox="1"/>
          <p:nvPr/>
        </p:nvSpPr>
        <p:spPr>
          <a:xfrm>
            <a:off x="934585" y="757385"/>
            <a:ext cx="81090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下のユーザー技術・ユーザー評価技術は、顧客の先取りができれば良い訳ではない。</a:t>
            </a: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ユーザー評価系が競合他社と同じだったらどうなるか？</a:t>
            </a: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競合と同じ評価しかできない以上、同じ提案になる。</a:t>
            </a: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そのため、</a:t>
            </a:r>
            <a:r>
              <a:rPr lang="en-JP" sz="2400" b="1">
                <a:latin typeface="Meiryo" panose="020B0604030504040204" pitchFamily="34" charset="-128"/>
                <a:ea typeface="Meiryo" panose="020B0604030504040204" pitchFamily="34" charset="-128"/>
              </a:rPr>
              <a:t>ユ</a:t>
            </a:r>
            <a:r>
              <a:rPr lang="en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ーザー評価系は、</a:t>
            </a:r>
            <a:r>
              <a:rPr lang="en-JP" sz="2400" b="1">
                <a:latin typeface="Meiryo" panose="020B0604030504040204" pitchFamily="34" charset="-128"/>
                <a:ea typeface="Meiryo" panose="020B0604030504040204" pitchFamily="34" charset="-128"/>
              </a:rPr>
              <a:t>競合対比で決められなければならない。</a:t>
            </a:r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1C35E-CA26-2B48-955D-60E600DD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05" y="1715323"/>
            <a:ext cx="6249447" cy="18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6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A884-16A8-7E46-B2F3-0332718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潜在ニーズ（</a:t>
            </a:r>
            <a:r>
              <a:rPr lang="en-JP"/>
              <a:t>行動）</a:t>
            </a:r>
            <a:r>
              <a:rPr lang="ja-JP" altLang="en-US"/>
              <a:t>とは？</a:t>
            </a:r>
            <a:endParaRPr lang="en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5744B-FC0B-454B-85F1-AAC08F2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 </a:t>
            </a:r>
            <a:r>
              <a:rPr lang="ja-JP" altLang="en-US"/>
              <a:t>許可のない複製は法律で禁止されています。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2F764-EB05-D24B-9897-73FCE290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55BC7-A960-7347-81D8-72AEB4F68A25}"/>
              </a:ext>
            </a:extLst>
          </p:cNvPr>
          <p:cNvSpPr/>
          <p:nvPr/>
        </p:nvSpPr>
        <p:spPr>
          <a:xfrm>
            <a:off x="6242644" y="1409252"/>
            <a:ext cx="315954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自分で切る／調理する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F25B4-4F0F-5D46-A9FE-55BDABDCCE4A}"/>
              </a:ext>
            </a:extLst>
          </p:cNvPr>
          <p:cNvSpPr/>
          <p:nvPr/>
        </p:nvSpPr>
        <p:spPr>
          <a:xfrm>
            <a:off x="335280" y="1409252"/>
            <a:ext cx="268762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カット野菜／半調理品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3324E-6952-EA4A-87D8-CD13BCC67FE0}"/>
              </a:ext>
            </a:extLst>
          </p:cNvPr>
          <p:cNvSpPr txBox="1"/>
          <p:nvPr/>
        </p:nvSpPr>
        <p:spPr>
          <a:xfrm>
            <a:off x="369344" y="10452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ソリューション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4AB33-AB10-554B-A909-803043F2C5C5}"/>
              </a:ext>
            </a:extLst>
          </p:cNvPr>
          <p:cNvSpPr txBox="1"/>
          <p:nvPr/>
        </p:nvSpPr>
        <p:spPr>
          <a:xfrm>
            <a:off x="6153374" y="1056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行動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02B297-02B4-2746-B336-628809383F71}"/>
              </a:ext>
            </a:extLst>
          </p:cNvPr>
          <p:cNvSpPr txBox="1"/>
          <p:nvPr/>
        </p:nvSpPr>
        <p:spPr>
          <a:xfrm>
            <a:off x="3270860" y="154857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があるのを知らないから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0D96E5-1DAF-7F40-A68D-69BDAF3F05D8}"/>
              </a:ext>
            </a:extLst>
          </p:cNvPr>
          <p:cNvSpPr/>
          <p:nvPr/>
        </p:nvSpPr>
        <p:spPr>
          <a:xfrm>
            <a:off x="6242644" y="2236521"/>
            <a:ext cx="315954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通勤する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CDFDB-ECFD-CF4E-AD34-A4A9C9596960}"/>
              </a:ext>
            </a:extLst>
          </p:cNvPr>
          <p:cNvSpPr/>
          <p:nvPr/>
        </p:nvSpPr>
        <p:spPr>
          <a:xfrm>
            <a:off x="335280" y="2236521"/>
            <a:ext cx="268762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ZOOM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0BB6B-A664-9449-A529-9BECBAD5527B}"/>
              </a:ext>
            </a:extLst>
          </p:cNvPr>
          <p:cNvSpPr txBox="1"/>
          <p:nvPr/>
        </p:nvSpPr>
        <p:spPr>
          <a:xfrm>
            <a:off x="3270860" y="237583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があるのを知らないから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5B505-EBD9-AF4B-B0C8-77B455CE4229}"/>
              </a:ext>
            </a:extLst>
          </p:cNvPr>
          <p:cNvSpPr/>
          <p:nvPr/>
        </p:nvSpPr>
        <p:spPr>
          <a:xfrm>
            <a:off x="6242644" y="3083166"/>
            <a:ext cx="315954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人が運ぶ／店員を雇う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D240A-0B8C-AB4C-9903-B9FA82DD525B}"/>
              </a:ext>
            </a:extLst>
          </p:cNvPr>
          <p:cNvSpPr/>
          <p:nvPr/>
        </p:nvSpPr>
        <p:spPr>
          <a:xfrm>
            <a:off x="335280" y="3083166"/>
            <a:ext cx="268762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配膳ロボット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BF0BC-ECAC-314D-9073-5A4B5B787DCC}"/>
              </a:ext>
            </a:extLst>
          </p:cNvPr>
          <p:cNvSpPr txBox="1"/>
          <p:nvPr/>
        </p:nvSpPr>
        <p:spPr>
          <a:xfrm>
            <a:off x="3270860" y="322248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があるのを知らないから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B0CC6-78C9-A085-A360-AD1FF6DBEAED}"/>
              </a:ext>
            </a:extLst>
          </p:cNvPr>
          <p:cNvSpPr txBox="1"/>
          <p:nvPr/>
        </p:nvSpPr>
        <p:spPr>
          <a:xfrm>
            <a:off x="551795" y="4858479"/>
            <a:ext cx="8802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顧客が</a:t>
            </a:r>
            <a:r>
              <a:rPr lang="en-JP" sz="3200" b="1">
                <a:latin typeface="Meiryo" panose="020B0604030504040204" pitchFamily="34" charset="-128"/>
                <a:ea typeface="Meiryo" panose="020B0604030504040204" pitchFamily="34" charset="-128"/>
              </a:rPr>
              <a:t>、解決策があると知らないからする行動</a:t>
            </a:r>
            <a:endParaRPr lang="en-US" sz="3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将来の行動を含みます</a:t>
            </a:r>
            <a:endParaRPr 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17DC0D8-EA42-A77D-9BB4-B8DC3233BD68}"/>
              </a:ext>
            </a:extLst>
          </p:cNvPr>
          <p:cNvSpPr txBox="1"/>
          <p:nvPr/>
        </p:nvSpPr>
        <p:spPr>
          <a:xfrm>
            <a:off x="551795" y="449306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潜在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ニーズ（</a:t>
            </a:r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課題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とは</a:t>
            </a:r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99009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67CD3-0B67-5567-B907-2D5A310D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R&amp;D</a:t>
            </a:r>
            <a:r>
              <a:rPr kumimoji="1" lang="ja-JP" altLang="en-US"/>
              <a:t>テーマのパイプライン・マネジメント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5248AF-A7EE-2F15-891A-13382B36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AB36CE-A7EA-96CD-CB1B-132D97F8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20D899-0CD9-B0E0-BA26-1BDF2797297D}"/>
              </a:ext>
            </a:extLst>
          </p:cNvPr>
          <p:cNvSpPr/>
          <p:nvPr/>
        </p:nvSpPr>
        <p:spPr>
          <a:xfrm>
            <a:off x="9176652" y="1560961"/>
            <a:ext cx="344170" cy="243474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B5F47C-AF07-A272-ADD4-2FF82B564A3E}"/>
              </a:ext>
            </a:extLst>
          </p:cNvPr>
          <p:cNvSpPr/>
          <p:nvPr/>
        </p:nvSpPr>
        <p:spPr>
          <a:xfrm>
            <a:off x="8337364" y="3073787"/>
            <a:ext cx="344170" cy="92192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5170EC7-9A66-1A66-AA34-78B193F0F6DA}"/>
              </a:ext>
            </a:extLst>
          </p:cNvPr>
          <p:cNvCxnSpPr/>
          <p:nvPr/>
        </p:nvCxnSpPr>
        <p:spPr>
          <a:xfrm>
            <a:off x="7937314" y="3999618"/>
            <a:ext cx="18859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円/楕円 9">
            <a:extLst>
              <a:ext uri="{FF2B5EF4-FFF2-40B4-BE49-F238E27FC236}">
                <a16:creationId xmlns:a16="http://schemas.microsoft.com/office/drawing/2014/main" id="{6338CFB5-3E03-371D-BB72-17A0B1DF0929}"/>
              </a:ext>
            </a:extLst>
          </p:cNvPr>
          <p:cNvSpPr/>
          <p:nvPr/>
        </p:nvSpPr>
        <p:spPr>
          <a:xfrm>
            <a:off x="6923809" y="2363099"/>
            <a:ext cx="929413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/>
              <a:t>商品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E884A460-C999-4F5F-2656-19CA2B2079DD}"/>
              </a:ext>
            </a:extLst>
          </p:cNvPr>
          <p:cNvSpPr/>
          <p:nvPr/>
        </p:nvSpPr>
        <p:spPr>
          <a:xfrm>
            <a:off x="6046912" y="1933687"/>
            <a:ext cx="929413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5DB0B16F-51EE-DDED-18A1-86960659B6FE}"/>
              </a:ext>
            </a:extLst>
          </p:cNvPr>
          <p:cNvSpPr/>
          <p:nvPr/>
        </p:nvSpPr>
        <p:spPr>
          <a:xfrm>
            <a:off x="6046911" y="2789621"/>
            <a:ext cx="929413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F1125B3-DBC5-F491-A40A-657101244D35}"/>
              </a:ext>
            </a:extLst>
          </p:cNvPr>
          <p:cNvSpPr/>
          <p:nvPr/>
        </p:nvSpPr>
        <p:spPr>
          <a:xfrm>
            <a:off x="5154887" y="1531154"/>
            <a:ext cx="914401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642B99C3-1318-1F3A-F5F9-53DBA9BD5778}"/>
              </a:ext>
            </a:extLst>
          </p:cNvPr>
          <p:cNvSpPr/>
          <p:nvPr/>
        </p:nvSpPr>
        <p:spPr>
          <a:xfrm>
            <a:off x="5154886" y="2347760"/>
            <a:ext cx="914401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2E72C64C-A936-D4C8-1349-9D366A914065}"/>
              </a:ext>
            </a:extLst>
          </p:cNvPr>
          <p:cNvSpPr/>
          <p:nvPr/>
        </p:nvSpPr>
        <p:spPr>
          <a:xfrm>
            <a:off x="5154886" y="3164366"/>
            <a:ext cx="914401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949232F-3A8D-B077-9402-D9C9333E8221}"/>
              </a:ext>
            </a:extLst>
          </p:cNvPr>
          <p:cNvCxnSpPr>
            <a:cxnSpLocks/>
          </p:cNvCxnSpPr>
          <p:nvPr/>
        </p:nvCxnSpPr>
        <p:spPr>
          <a:xfrm>
            <a:off x="5232408" y="1298624"/>
            <a:ext cx="2594135" cy="104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F100CD-8B28-5C8C-7894-76A3C47DC0CE}"/>
              </a:ext>
            </a:extLst>
          </p:cNvPr>
          <p:cNvCxnSpPr>
            <a:cxnSpLocks/>
          </p:cNvCxnSpPr>
          <p:nvPr/>
        </p:nvCxnSpPr>
        <p:spPr>
          <a:xfrm flipV="1">
            <a:off x="5244199" y="2903564"/>
            <a:ext cx="2679127" cy="1019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6135738-D23D-B1AF-1F8A-2130324A178C}"/>
              </a:ext>
            </a:extLst>
          </p:cNvPr>
          <p:cNvCxnSpPr>
            <a:cxnSpLocks/>
          </p:cNvCxnSpPr>
          <p:nvPr/>
        </p:nvCxnSpPr>
        <p:spPr>
          <a:xfrm flipV="1">
            <a:off x="6901894" y="1560961"/>
            <a:ext cx="0" cy="230195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12A8640-B7A5-4972-9ED0-77E34341AA39}"/>
              </a:ext>
            </a:extLst>
          </p:cNvPr>
          <p:cNvCxnSpPr>
            <a:cxnSpLocks/>
          </p:cNvCxnSpPr>
          <p:nvPr/>
        </p:nvCxnSpPr>
        <p:spPr>
          <a:xfrm flipV="1">
            <a:off x="6008965" y="1486789"/>
            <a:ext cx="0" cy="245029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86707FB1-E0B9-1195-C785-5FD0119C1D9C}"/>
              </a:ext>
            </a:extLst>
          </p:cNvPr>
          <p:cNvSpPr/>
          <p:nvPr/>
        </p:nvSpPr>
        <p:spPr>
          <a:xfrm>
            <a:off x="2816500" y="1543376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D3298FED-2246-88DC-6338-6B7799491901}"/>
              </a:ext>
            </a:extLst>
          </p:cNvPr>
          <p:cNvSpPr/>
          <p:nvPr/>
        </p:nvSpPr>
        <p:spPr>
          <a:xfrm>
            <a:off x="2816499" y="2359982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63B04CEB-CA7D-F0D1-C6B9-D1D9C58625AC}"/>
              </a:ext>
            </a:extLst>
          </p:cNvPr>
          <p:cNvSpPr/>
          <p:nvPr/>
        </p:nvSpPr>
        <p:spPr>
          <a:xfrm>
            <a:off x="2816499" y="3176588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AABAD6-ECA8-A696-D0D5-9BFE3E3E1373}"/>
              </a:ext>
            </a:extLst>
          </p:cNvPr>
          <p:cNvSpPr txBox="1"/>
          <p:nvPr/>
        </p:nvSpPr>
        <p:spPr>
          <a:xfrm>
            <a:off x="8010974" y="403390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現状</a:t>
            </a:r>
            <a:r>
              <a:rPr kumimoji="1" lang="ja-JP" altLang="en-US" sz="1400"/>
              <a:t>利益　目標利益</a:t>
            </a:r>
          </a:p>
        </p:txBody>
      </p: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04FE0B40-3462-BE16-A30D-3FCF0C9012C4}"/>
              </a:ext>
            </a:extLst>
          </p:cNvPr>
          <p:cNvSpPr/>
          <p:nvPr/>
        </p:nvSpPr>
        <p:spPr>
          <a:xfrm>
            <a:off x="7830825" y="1563542"/>
            <a:ext cx="416100" cy="1480102"/>
          </a:xfrm>
          <a:prstGeom prst="leftBrace">
            <a:avLst>
              <a:gd name="adj1" fmla="val 8333"/>
              <a:gd name="adj2" fmla="val 73262"/>
            </a:avLst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E5F3A1-AF15-567E-3FFF-9D5A4366DB39}"/>
              </a:ext>
            </a:extLst>
          </p:cNvPr>
          <p:cNvSpPr txBox="1"/>
          <p:nvPr/>
        </p:nvSpPr>
        <p:spPr>
          <a:xfrm>
            <a:off x="8010974" y="2267847"/>
            <a:ext cx="11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目標と現状の乖離を新商品で埋める</a:t>
            </a:r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149C6F2B-1108-EC3B-305D-6F5B2EAD2D01}"/>
              </a:ext>
            </a:extLst>
          </p:cNvPr>
          <p:cNvSpPr/>
          <p:nvPr/>
        </p:nvSpPr>
        <p:spPr>
          <a:xfrm>
            <a:off x="1982601" y="1560962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091F7C42-A785-7270-6525-B6EC573A9806}"/>
              </a:ext>
            </a:extLst>
          </p:cNvPr>
          <p:cNvSpPr/>
          <p:nvPr/>
        </p:nvSpPr>
        <p:spPr>
          <a:xfrm>
            <a:off x="1982600" y="2377568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45CB2464-1BF8-92E3-A667-0F91E936FE74}"/>
              </a:ext>
            </a:extLst>
          </p:cNvPr>
          <p:cNvSpPr/>
          <p:nvPr/>
        </p:nvSpPr>
        <p:spPr>
          <a:xfrm>
            <a:off x="1982600" y="3194174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37C040-3CAE-9133-5F1B-34029EF7CED6}"/>
              </a:ext>
            </a:extLst>
          </p:cNvPr>
          <p:cNvSpPr txBox="1"/>
          <p:nvPr/>
        </p:nvSpPr>
        <p:spPr>
          <a:xfrm>
            <a:off x="1840229" y="59793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テーマ提案</a:t>
            </a:r>
            <a:endParaRPr kumimoji="1" lang="en-US" altLang="ja-JP" dirty="0"/>
          </a:p>
          <a:p>
            <a:pPr algn="ctr"/>
            <a:r>
              <a:rPr kumimoji="1" lang="ja-JP" altLang="en-US" sz="1200"/>
              <a:t>目標達成のために</a:t>
            </a:r>
            <a:r>
              <a:rPr lang="ja-JP" altLang="en-US" sz="1200"/>
              <a:t>必要な</a:t>
            </a:r>
            <a:r>
              <a:rPr kumimoji="1" lang="ja-JP" altLang="en-US" sz="1200"/>
              <a:t>件数</a:t>
            </a:r>
            <a:endParaRPr kumimoji="1" lang="en-US" altLang="ja-JP" sz="1200" dirty="0"/>
          </a:p>
          <a:p>
            <a:pPr algn="ctr"/>
            <a:r>
              <a:rPr lang="ja-JP" altLang="en-US" sz="1200"/>
              <a:t>個人目標への具体化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一人◯件／年</a:t>
            </a:r>
            <a:endParaRPr kumimoji="1" lang="en-US" altLang="ja-JP" sz="1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B850363-6995-7941-8D50-C53ED43B13D8}"/>
              </a:ext>
            </a:extLst>
          </p:cNvPr>
          <p:cNvSpPr txBox="1"/>
          <p:nvPr/>
        </p:nvSpPr>
        <p:spPr>
          <a:xfrm>
            <a:off x="5321549" y="600260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ステージゲート</a:t>
            </a:r>
            <a:endParaRPr kumimoji="1" lang="en-US" altLang="ja-JP" dirty="0"/>
          </a:p>
          <a:p>
            <a:pPr algn="ctr"/>
            <a:r>
              <a:rPr lang="en-US" altLang="ja-JP" sz="1200" dirty="0"/>
              <a:t>R&amp;D</a:t>
            </a:r>
            <a:r>
              <a:rPr lang="ja-JP" altLang="en-US" sz="1200"/>
              <a:t>目標達成のために必要な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件数と移行確率</a:t>
            </a:r>
            <a:endParaRPr kumimoji="1" lang="en-US" altLang="ja-JP" sz="1200" dirty="0"/>
          </a:p>
          <a:p>
            <a:pPr algn="ctr"/>
            <a:r>
              <a:rPr lang="en-US" altLang="ja-JP" sz="1200" dirty="0"/>
              <a:t>KPI</a:t>
            </a:r>
            <a:r>
              <a:rPr lang="ja-JP" altLang="en-US" sz="1200"/>
              <a:t>への具体化</a:t>
            </a:r>
            <a:endParaRPr kumimoji="1" lang="ja-JP" altLang="en-US" sz="12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F497D61-D442-4544-1132-9DB6063F1123}"/>
              </a:ext>
            </a:extLst>
          </p:cNvPr>
          <p:cNvSpPr txBox="1"/>
          <p:nvPr/>
        </p:nvSpPr>
        <p:spPr>
          <a:xfrm>
            <a:off x="7539885" y="60073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R&amp;D</a:t>
            </a:r>
            <a:r>
              <a:rPr kumimoji="1" lang="ja-JP" altLang="en-US">
                <a:latin typeface="+mj-ea"/>
                <a:ea typeface="+mj-ea"/>
              </a:rPr>
              <a:t>目標</a:t>
            </a:r>
            <a:endParaRPr kumimoji="1" lang="en-US" altLang="ja-JP" dirty="0">
              <a:latin typeface="+mj-ea"/>
              <a:ea typeface="+mj-ea"/>
            </a:endParaRPr>
          </a:p>
          <a:p>
            <a:pPr algn="ctr"/>
            <a:r>
              <a:rPr lang="ja-JP" altLang="en-US" sz="1200"/>
              <a:t>いつ、いくらくらいの商品化が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どの程度見込めるのか？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F10DA27C-FB49-2961-E371-00B460A24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37" y="1948532"/>
            <a:ext cx="1778547" cy="102305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5E38EA3-988D-08C5-3CA7-29703E71549A}"/>
              </a:ext>
            </a:extLst>
          </p:cNvPr>
          <p:cNvSpPr txBox="1"/>
          <p:nvPr/>
        </p:nvSpPr>
        <p:spPr>
          <a:xfrm>
            <a:off x="-6909" y="613903"/>
            <a:ext cx="18774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+mj-ea"/>
                <a:ea typeface="+mj-ea"/>
              </a:rPr>
              <a:t>R&amp;D</a:t>
            </a:r>
            <a:r>
              <a:rPr lang="ja-JP" altLang="en-US">
                <a:latin typeface="+mj-ea"/>
                <a:ea typeface="+mj-ea"/>
              </a:rPr>
              <a:t>テーマ創出</a:t>
            </a:r>
            <a:endParaRPr kumimoji="1" lang="en-US" altLang="ja-JP" dirty="0">
              <a:latin typeface="+mj-ea"/>
              <a:ea typeface="+mj-ea"/>
            </a:endParaRPr>
          </a:p>
          <a:p>
            <a:pPr algn="ctr"/>
            <a:r>
              <a:rPr lang="ja-JP" altLang="en-US" sz="1600">
                <a:latin typeface="+mj-ea"/>
                <a:ea typeface="+mj-ea"/>
              </a:rPr>
              <a:t>（技術マーケ）</a:t>
            </a:r>
            <a:endParaRPr lang="en-US" altLang="ja-JP" sz="1600" dirty="0">
              <a:latin typeface="+mj-ea"/>
              <a:ea typeface="+mj-ea"/>
            </a:endParaRPr>
          </a:p>
          <a:p>
            <a:pPr algn="ctr"/>
            <a:r>
              <a:rPr lang="ja-JP" altLang="en-US" sz="1200"/>
              <a:t>目標達成に必要な業務量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逆算</a:t>
            </a:r>
            <a:r>
              <a:rPr lang="ja-JP" altLang="en-US" sz="1200">
                <a:latin typeface="+mj-ea"/>
                <a:ea typeface="+mj-ea"/>
              </a:rPr>
              <a:t>による算出</a:t>
            </a:r>
            <a:endParaRPr kumimoji="1" lang="en-US" altLang="ja-JP" sz="1200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990ADB92-A20E-7457-1110-7544517C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" y="3387565"/>
            <a:ext cx="1858155" cy="111489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46B9D1F-60FE-E221-2233-4CB2A0C9FF44}"/>
              </a:ext>
            </a:extLst>
          </p:cNvPr>
          <p:cNvSpPr txBox="1"/>
          <p:nvPr/>
        </p:nvSpPr>
        <p:spPr>
          <a:xfrm>
            <a:off x="392654" y="312681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潜在課題発掘</a:t>
            </a:r>
            <a:endParaRPr kumimoji="1" lang="ja-JP" altLang="en-US" sz="14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9A2F7E-B9AC-57F3-5520-7D6E286A9A75}"/>
              </a:ext>
            </a:extLst>
          </p:cNvPr>
          <p:cNvSpPr txBox="1"/>
          <p:nvPr/>
        </p:nvSpPr>
        <p:spPr>
          <a:xfrm>
            <a:off x="258449" y="165948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新規用途探索</a:t>
            </a:r>
            <a:endParaRPr kumimoji="1" lang="ja-JP" altLang="en-US" sz="1400"/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2931D2C6-FC13-17D8-14CD-C0D23BFEF8AE}"/>
              </a:ext>
            </a:extLst>
          </p:cNvPr>
          <p:cNvSpPr txBox="1"/>
          <p:nvPr/>
        </p:nvSpPr>
        <p:spPr>
          <a:xfrm>
            <a:off x="551795" y="4571699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①どのような活動を（内容）</a:t>
            </a:r>
          </a:p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②どの程度して（量）</a:t>
            </a:r>
          </a:p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目標を達成するのか、全体像を描けているか？</a:t>
            </a:r>
          </a:p>
        </p:txBody>
      </p:sp>
      <p:pic>
        <p:nvPicPr>
          <p:cNvPr id="53" name="グラフィックス 52" descr="会議 枠線">
            <a:extLst>
              <a:ext uri="{FF2B5EF4-FFF2-40B4-BE49-F238E27FC236}">
                <a16:creationId xmlns:a16="http://schemas.microsoft.com/office/drawing/2014/main" id="{2FBA0258-1371-A653-554A-6146CB87E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719" y="3086572"/>
            <a:ext cx="914400" cy="914400"/>
          </a:xfrm>
          <a:prstGeom prst="rect">
            <a:avLst/>
          </a:prstGeom>
        </p:spPr>
      </p:pic>
      <p:pic>
        <p:nvPicPr>
          <p:cNvPr id="54" name="グラフィックス 53" descr="チャット 枠線">
            <a:extLst>
              <a:ext uri="{FF2B5EF4-FFF2-40B4-BE49-F238E27FC236}">
                <a16:creationId xmlns:a16="http://schemas.microsoft.com/office/drawing/2014/main" id="{5E3D8B67-A520-2B9E-A69D-5B1D3C635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8136" y="2832435"/>
            <a:ext cx="569528" cy="569528"/>
          </a:xfrm>
          <a:prstGeom prst="rect">
            <a:avLst/>
          </a:prstGeom>
        </p:spPr>
      </p:pic>
      <p:pic>
        <p:nvPicPr>
          <p:cNvPr id="55" name="グラフィックス 54" descr="棒グラフ 枠線">
            <a:extLst>
              <a:ext uri="{FF2B5EF4-FFF2-40B4-BE49-F238E27FC236}">
                <a16:creationId xmlns:a16="http://schemas.microsoft.com/office/drawing/2014/main" id="{28DBEBE9-F7CC-9146-F640-D5A73ABF4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0056" y="2243622"/>
            <a:ext cx="675102" cy="675102"/>
          </a:xfrm>
          <a:prstGeom prst="rect">
            <a:avLst/>
          </a:prstGeom>
        </p:spPr>
      </p:pic>
      <p:pic>
        <p:nvPicPr>
          <p:cNvPr id="56" name="グラフィックス 55" descr="散布図 枠線">
            <a:extLst>
              <a:ext uri="{FF2B5EF4-FFF2-40B4-BE49-F238E27FC236}">
                <a16:creationId xmlns:a16="http://schemas.microsoft.com/office/drawing/2014/main" id="{3F942A5E-2724-FCA8-FF5D-590A15B025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1102" y="1618160"/>
            <a:ext cx="754365" cy="754365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1822980-A3F0-1ACD-D745-71FB1F152874}"/>
              </a:ext>
            </a:extLst>
          </p:cNvPr>
          <p:cNvSpPr txBox="1"/>
          <p:nvPr/>
        </p:nvSpPr>
        <p:spPr>
          <a:xfrm>
            <a:off x="3978142" y="591379"/>
            <a:ext cx="119821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/>
              <a:t>技術戦略</a:t>
            </a:r>
            <a:endParaRPr kumimoji="1" lang="en-US" altLang="ja-JP" dirty="0"/>
          </a:p>
          <a:p>
            <a:pPr algn="ctr"/>
            <a:r>
              <a:rPr kumimoji="1" lang="ja-JP" altLang="en-US" sz="1100"/>
              <a:t>目標達成のために効率よく絞り込み</a:t>
            </a:r>
          </a:p>
        </p:txBody>
      </p:sp>
    </p:spTree>
    <p:extLst>
      <p:ext uri="{BB962C8B-B14F-4D97-AF65-F5344CB8AC3E}">
        <p14:creationId xmlns:p14="http://schemas.microsoft.com/office/powerpoint/2010/main" val="116910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BB35EF0-5A14-13E3-A6C0-98BACC2C8E36}"/>
              </a:ext>
            </a:extLst>
          </p:cNvPr>
          <p:cNvSpPr/>
          <p:nvPr/>
        </p:nvSpPr>
        <p:spPr>
          <a:xfrm>
            <a:off x="8283908" y="462704"/>
            <a:ext cx="1601996" cy="39644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5867FEA-B18F-5966-EB20-5410C02B3D79}"/>
              </a:ext>
            </a:extLst>
          </p:cNvPr>
          <p:cNvSpPr/>
          <p:nvPr/>
        </p:nvSpPr>
        <p:spPr>
          <a:xfrm>
            <a:off x="4899588" y="462838"/>
            <a:ext cx="3254142" cy="5480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EF8DD05-51D1-7A8F-A50E-278302BEF26B}"/>
              </a:ext>
            </a:extLst>
          </p:cNvPr>
          <p:cNvSpPr/>
          <p:nvPr/>
        </p:nvSpPr>
        <p:spPr>
          <a:xfrm>
            <a:off x="1817783" y="462705"/>
            <a:ext cx="3085189" cy="54805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BB1565F-989E-AE00-91DC-3EBDD171B6A4}"/>
              </a:ext>
            </a:extLst>
          </p:cNvPr>
          <p:cNvSpPr/>
          <p:nvPr/>
        </p:nvSpPr>
        <p:spPr>
          <a:xfrm>
            <a:off x="-22033" y="462704"/>
            <a:ext cx="1831095" cy="5480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BF17930-7EBA-EEC4-270C-28E0DCCB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パイプラインを支える仕組み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98FB06-61F3-9529-3632-A219BFAB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96041-EBCA-02D9-D08D-271DA1F3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10" name="グラフィックス 9" descr="雲 枠線">
            <a:extLst>
              <a:ext uri="{FF2B5EF4-FFF2-40B4-BE49-F238E27FC236}">
                <a16:creationId xmlns:a16="http://schemas.microsoft.com/office/drawing/2014/main" id="{EB33697E-8520-7B1E-551A-5949A18F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2641" y="613272"/>
            <a:ext cx="1227609" cy="1227609"/>
          </a:xfrm>
          <a:prstGeom prst="rect">
            <a:avLst/>
          </a:prstGeom>
        </p:spPr>
      </p:pic>
      <p:pic>
        <p:nvPicPr>
          <p:cNvPr id="27" name="グラフィックス 26" descr="都市 枠線">
            <a:extLst>
              <a:ext uri="{FF2B5EF4-FFF2-40B4-BE49-F238E27FC236}">
                <a16:creationId xmlns:a16="http://schemas.microsoft.com/office/drawing/2014/main" id="{DB4EAD7B-9E23-1A28-F48F-261C0DE7B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6743" y="1482377"/>
            <a:ext cx="914400" cy="9144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CCA64D-E5FD-2F29-402E-C16B137203EB}"/>
              </a:ext>
            </a:extLst>
          </p:cNvPr>
          <p:cNvSpPr txBox="1"/>
          <p:nvPr/>
        </p:nvSpPr>
        <p:spPr>
          <a:xfrm>
            <a:off x="8535835" y="122597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潜在ニーズ</a:t>
            </a:r>
          </a:p>
        </p:txBody>
      </p:sp>
      <p:pic>
        <p:nvPicPr>
          <p:cNvPr id="30" name="グラフィックス 29" descr="雲 枠線">
            <a:extLst>
              <a:ext uri="{FF2B5EF4-FFF2-40B4-BE49-F238E27FC236}">
                <a16:creationId xmlns:a16="http://schemas.microsoft.com/office/drawing/2014/main" id="{DA3CCC86-1E51-1868-092F-C181F0DE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769" y="2109731"/>
            <a:ext cx="1227609" cy="1227609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211E0A7-8796-5402-8919-9221DBBE5011}"/>
              </a:ext>
            </a:extLst>
          </p:cNvPr>
          <p:cNvSpPr txBox="1"/>
          <p:nvPr/>
        </p:nvSpPr>
        <p:spPr>
          <a:xfrm>
            <a:off x="8511963" y="272243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潜在ニーズ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935375B-9854-B3B5-94DD-09113C338517}"/>
              </a:ext>
            </a:extLst>
          </p:cNvPr>
          <p:cNvSpPr txBox="1"/>
          <p:nvPr/>
        </p:nvSpPr>
        <p:spPr>
          <a:xfrm>
            <a:off x="8717148" y="5131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お客様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0D34BB0-563E-E7BD-FE4E-9BAFB8E09149}"/>
              </a:ext>
            </a:extLst>
          </p:cNvPr>
          <p:cNvSpPr txBox="1"/>
          <p:nvPr/>
        </p:nvSpPr>
        <p:spPr>
          <a:xfrm>
            <a:off x="5189998" y="522517"/>
            <a:ext cx="27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営業・マーケ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8BE97FF-91AC-4046-AE43-F742EC4129FD}"/>
              </a:ext>
            </a:extLst>
          </p:cNvPr>
          <p:cNvSpPr txBox="1"/>
          <p:nvPr/>
        </p:nvSpPr>
        <p:spPr>
          <a:xfrm>
            <a:off x="3145944" y="50512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R&amp;D</a:t>
            </a:r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93" name="直方体 92">
            <a:extLst>
              <a:ext uri="{FF2B5EF4-FFF2-40B4-BE49-F238E27FC236}">
                <a16:creationId xmlns:a16="http://schemas.microsoft.com/office/drawing/2014/main" id="{DB14C038-D8E1-81CC-F267-392E9F179360}"/>
              </a:ext>
            </a:extLst>
          </p:cNvPr>
          <p:cNvSpPr/>
          <p:nvPr/>
        </p:nvSpPr>
        <p:spPr>
          <a:xfrm>
            <a:off x="6833449" y="2777033"/>
            <a:ext cx="901824" cy="881349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0C9F657-F05C-52C2-7FBF-E464FEC28E08}"/>
              </a:ext>
            </a:extLst>
          </p:cNvPr>
          <p:cNvSpPr txBox="1"/>
          <p:nvPr/>
        </p:nvSpPr>
        <p:spPr>
          <a:xfrm>
            <a:off x="6637381" y="3680416"/>
            <a:ext cx="14414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新商品・新事業</a:t>
            </a:r>
            <a:endParaRPr kumimoji="1" lang="en-US" altLang="ja-JP" sz="1400" dirty="0"/>
          </a:p>
          <a:p>
            <a:r>
              <a:rPr lang="ja-JP" altLang="en-US" sz="1400"/>
              <a:t>ソリューション</a:t>
            </a:r>
            <a:endParaRPr lang="en-US" altLang="ja-JP" sz="1400" dirty="0"/>
          </a:p>
          <a:p>
            <a:r>
              <a:rPr lang="ja-JP" altLang="en-US" sz="1400"/>
              <a:t>カタログ</a:t>
            </a:r>
            <a:endParaRPr kumimoji="1" lang="ja-JP" altLang="en-US" sz="1400"/>
          </a:p>
        </p:txBody>
      </p:sp>
      <p:pic>
        <p:nvPicPr>
          <p:cNvPr id="96" name="グラフィックス 95" descr="科学者男性 単色塗りつぶし">
            <a:extLst>
              <a:ext uri="{FF2B5EF4-FFF2-40B4-BE49-F238E27FC236}">
                <a16:creationId xmlns:a16="http://schemas.microsoft.com/office/drawing/2014/main" id="{825B2B8B-74A8-A44A-D1C4-89E58DFBB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3717" y="2480842"/>
            <a:ext cx="805076" cy="805076"/>
          </a:xfrm>
          <a:prstGeom prst="rect">
            <a:avLst/>
          </a:prstGeom>
        </p:spPr>
      </p:pic>
      <p:pic>
        <p:nvPicPr>
          <p:cNvPr id="98" name="グラフィックス 97" descr="クリップボード 枠線">
            <a:extLst>
              <a:ext uri="{FF2B5EF4-FFF2-40B4-BE49-F238E27FC236}">
                <a16:creationId xmlns:a16="http://schemas.microsoft.com/office/drawing/2014/main" id="{AE1C0909-BCA4-987C-F3B8-CCAABEB2E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1795" y="2473079"/>
            <a:ext cx="914400" cy="914400"/>
          </a:xfrm>
          <a:prstGeom prst="rect">
            <a:avLst/>
          </a:prstGeom>
        </p:spPr>
      </p:pic>
      <p:pic>
        <p:nvPicPr>
          <p:cNvPr id="100" name="グラフィックス 99" descr="質問 枠線">
            <a:extLst>
              <a:ext uri="{FF2B5EF4-FFF2-40B4-BE49-F238E27FC236}">
                <a16:creationId xmlns:a16="http://schemas.microsoft.com/office/drawing/2014/main" id="{FCD9F916-3EE4-796D-F091-42BC3BCE8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096147" y="3442624"/>
            <a:ext cx="1023324" cy="914400"/>
          </a:xfrm>
          <a:prstGeom prst="rect">
            <a:avLst/>
          </a:prstGeom>
        </p:spPr>
      </p:pic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8E8483C-C26A-DD3D-A981-0385233869DA}"/>
              </a:ext>
            </a:extLst>
          </p:cNvPr>
          <p:cNvSpPr/>
          <p:nvPr/>
        </p:nvSpPr>
        <p:spPr>
          <a:xfrm>
            <a:off x="1923632" y="832254"/>
            <a:ext cx="1796006" cy="1477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グラフィックス 103" descr="開いた本 枠線">
            <a:extLst>
              <a:ext uri="{FF2B5EF4-FFF2-40B4-BE49-F238E27FC236}">
                <a16:creationId xmlns:a16="http://schemas.microsoft.com/office/drawing/2014/main" id="{541461D3-37AA-1A07-E608-3737DCCED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27810" y="796345"/>
            <a:ext cx="1087930" cy="1087930"/>
          </a:xfrm>
          <a:prstGeom prst="rect">
            <a:avLst/>
          </a:prstGeom>
        </p:spPr>
      </p:pic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CB11F71-1EB8-FC88-3D8B-FBE364A547B1}"/>
              </a:ext>
            </a:extLst>
          </p:cNvPr>
          <p:cNvSpPr txBox="1"/>
          <p:nvPr/>
        </p:nvSpPr>
        <p:spPr>
          <a:xfrm>
            <a:off x="2299290" y="174570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テーマ企画</a:t>
            </a:r>
            <a:endParaRPr kumimoji="1" lang="en-US" altLang="ja-JP" sz="1400" b="1" dirty="0"/>
          </a:p>
          <a:p>
            <a:r>
              <a:rPr kumimoji="1" lang="ja-JP" altLang="en-US" sz="1400" b="1"/>
              <a:t>マニュアル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6ED269FC-855C-5B06-0F5A-F9B6C2FA954C}"/>
              </a:ext>
            </a:extLst>
          </p:cNvPr>
          <p:cNvSpPr/>
          <p:nvPr/>
        </p:nvSpPr>
        <p:spPr>
          <a:xfrm>
            <a:off x="3819917" y="821237"/>
            <a:ext cx="4585541" cy="1480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グラフィックス 107" descr="オフィス ワーカー (男性) 枠線">
            <a:extLst>
              <a:ext uri="{FF2B5EF4-FFF2-40B4-BE49-F238E27FC236}">
                <a16:creationId xmlns:a16="http://schemas.microsoft.com/office/drawing/2014/main" id="{8B85520A-B782-91ED-1CA0-54A5FCEA46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35770" y="1039371"/>
            <a:ext cx="914400" cy="914400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567F0FE-A8C5-6BAE-998E-6E88CEB941D1}"/>
              </a:ext>
            </a:extLst>
          </p:cNvPr>
          <p:cNvSpPr txBox="1"/>
          <p:nvPr/>
        </p:nvSpPr>
        <p:spPr>
          <a:xfrm>
            <a:off x="4845509" y="1949196"/>
            <a:ext cx="19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潜在課題発掘システム</a:t>
            </a:r>
          </a:p>
        </p:txBody>
      </p:sp>
      <p:pic>
        <p:nvPicPr>
          <p:cNvPr id="110" name="グラフィックス 109" descr="クリップボード 枠線">
            <a:extLst>
              <a:ext uri="{FF2B5EF4-FFF2-40B4-BE49-F238E27FC236}">
                <a16:creationId xmlns:a16="http://schemas.microsoft.com/office/drawing/2014/main" id="{40FBF29C-0AAF-C638-57FD-F0E302747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9731" y="801960"/>
            <a:ext cx="914400" cy="914400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B76CDFA-667A-7E3A-074C-65327D8BE8E1}"/>
              </a:ext>
            </a:extLst>
          </p:cNvPr>
          <p:cNvSpPr txBox="1"/>
          <p:nvPr/>
        </p:nvSpPr>
        <p:spPr>
          <a:xfrm>
            <a:off x="2879993" y="333703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調査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BE151CD-CBBC-0296-427A-033F52131E05}"/>
              </a:ext>
            </a:extLst>
          </p:cNvPr>
          <p:cNvSpPr txBox="1"/>
          <p:nvPr/>
        </p:nvSpPr>
        <p:spPr>
          <a:xfrm>
            <a:off x="1810000" y="322794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実験・評価</a:t>
            </a:r>
            <a:endParaRPr kumimoji="1" lang="ja-JP" altLang="en-US" sz="1400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56A0333-330B-6B8B-0BD1-825C227B43D3}"/>
              </a:ext>
            </a:extLst>
          </p:cNvPr>
          <p:cNvSpPr txBox="1"/>
          <p:nvPr/>
        </p:nvSpPr>
        <p:spPr>
          <a:xfrm>
            <a:off x="1810550" y="426448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フィードバック</a:t>
            </a:r>
            <a:endParaRPr kumimoji="1" lang="ja-JP" altLang="en-US" sz="1400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AAFA4A05-D866-F6CA-4059-6E81847F04B3}"/>
              </a:ext>
            </a:extLst>
          </p:cNvPr>
          <p:cNvSpPr/>
          <p:nvPr/>
        </p:nvSpPr>
        <p:spPr>
          <a:xfrm>
            <a:off x="113366" y="4533598"/>
            <a:ext cx="7974851" cy="371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１０％ルール、８０％ルール、ゾンビテーマの棚卸しシステム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B24CD0FF-EC0F-19D3-3547-C13ECC8AD60E}"/>
              </a:ext>
            </a:extLst>
          </p:cNvPr>
          <p:cNvSpPr/>
          <p:nvPr/>
        </p:nvSpPr>
        <p:spPr>
          <a:xfrm>
            <a:off x="109561" y="4972243"/>
            <a:ext cx="7974851" cy="371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solidFill>
                  <a:schemeClr val="tx1"/>
                </a:solidFill>
                <a:latin typeface="+mn-ea"/>
              </a:rPr>
              <a:t>技術者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の育成、ラインマネージャの育成、営業の育成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6CF2BDA6-F231-FC9A-DFA9-C5365C640FD9}"/>
              </a:ext>
            </a:extLst>
          </p:cNvPr>
          <p:cNvSpPr/>
          <p:nvPr/>
        </p:nvSpPr>
        <p:spPr>
          <a:xfrm>
            <a:off x="113367" y="5401477"/>
            <a:ext cx="7964854" cy="371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目標管理制度（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MBO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）、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KPI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によるモニタリング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D5F8EA8-6148-18C1-6910-358293DF6A2F}"/>
              </a:ext>
            </a:extLst>
          </p:cNvPr>
          <p:cNvSpPr txBox="1"/>
          <p:nvPr/>
        </p:nvSpPr>
        <p:spPr>
          <a:xfrm>
            <a:off x="485863" y="4757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+mj-ea"/>
                <a:ea typeface="+mj-ea"/>
              </a:rPr>
              <a:t>知財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12B33F04-E6D4-1A77-566D-5983A9BCD937}"/>
              </a:ext>
            </a:extLst>
          </p:cNvPr>
          <p:cNvSpPr/>
          <p:nvPr/>
        </p:nvSpPr>
        <p:spPr>
          <a:xfrm>
            <a:off x="3606800" y="2363636"/>
            <a:ext cx="3080303" cy="20369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3A659890-17F2-5A28-EB7E-E349B2E1FD9A}"/>
              </a:ext>
            </a:extLst>
          </p:cNvPr>
          <p:cNvSpPr/>
          <p:nvPr/>
        </p:nvSpPr>
        <p:spPr>
          <a:xfrm>
            <a:off x="4733086" y="2864920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18CDD549-7AED-FD57-E6EE-6C599F0DA2E9}"/>
              </a:ext>
            </a:extLst>
          </p:cNvPr>
          <p:cNvSpPr txBox="1"/>
          <p:nvPr/>
        </p:nvSpPr>
        <p:spPr>
          <a:xfrm>
            <a:off x="4851551" y="293000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0C34089B-0B55-4ABE-6910-099DF1F0EC87}"/>
              </a:ext>
            </a:extLst>
          </p:cNvPr>
          <p:cNvSpPr/>
          <p:nvPr/>
        </p:nvSpPr>
        <p:spPr>
          <a:xfrm>
            <a:off x="3734207" y="2592519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8548EB3-401A-7BB3-3C0F-207FD34ABF42}"/>
              </a:ext>
            </a:extLst>
          </p:cNvPr>
          <p:cNvSpPr txBox="1"/>
          <p:nvPr/>
        </p:nvSpPr>
        <p:spPr>
          <a:xfrm>
            <a:off x="3852672" y="26576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FC714DBD-4B98-CE92-C375-D7BF2D66DBF5}"/>
              </a:ext>
            </a:extLst>
          </p:cNvPr>
          <p:cNvSpPr/>
          <p:nvPr/>
        </p:nvSpPr>
        <p:spPr>
          <a:xfrm>
            <a:off x="3734207" y="3093153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7861E6C-04BB-75BB-7B87-C0782D98D750}"/>
              </a:ext>
            </a:extLst>
          </p:cNvPr>
          <p:cNvSpPr txBox="1"/>
          <p:nvPr/>
        </p:nvSpPr>
        <p:spPr>
          <a:xfrm>
            <a:off x="3852672" y="315823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709A56C8-713E-9E84-E86C-34A85BF9942F}"/>
              </a:ext>
            </a:extLst>
          </p:cNvPr>
          <p:cNvSpPr/>
          <p:nvPr/>
        </p:nvSpPr>
        <p:spPr>
          <a:xfrm>
            <a:off x="3734207" y="3597283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6230331-9D27-3C6E-89ED-820E29C121BE}"/>
              </a:ext>
            </a:extLst>
          </p:cNvPr>
          <p:cNvSpPr txBox="1"/>
          <p:nvPr/>
        </p:nvSpPr>
        <p:spPr>
          <a:xfrm>
            <a:off x="3852672" y="366236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7" name="円/楕円 126">
            <a:extLst>
              <a:ext uri="{FF2B5EF4-FFF2-40B4-BE49-F238E27FC236}">
                <a16:creationId xmlns:a16="http://schemas.microsoft.com/office/drawing/2014/main" id="{6B52C7CD-3311-A115-A620-F3C87F08D8EB}"/>
              </a:ext>
            </a:extLst>
          </p:cNvPr>
          <p:cNvSpPr/>
          <p:nvPr/>
        </p:nvSpPr>
        <p:spPr>
          <a:xfrm>
            <a:off x="4733086" y="3378311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CABF5E1-0095-C757-3BF9-19BA5AE4B94D}"/>
              </a:ext>
            </a:extLst>
          </p:cNvPr>
          <p:cNvSpPr txBox="1"/>
          <p:nvPr/>
        </p:nvSpPr>
        <p:spPr>
          <a:xfrm>
            <a:off x="4851551" y="344339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3E1F0AD8-4EB2-6426-D9B0-37503F6B225F}"/>
              </a:ext>
            </a:extLst>
          </p:cNvPr>
          <p:cNvSpPr/>
          <p:nvPr/>
        </p:nvSpPr>
        <p:spPr>
          <a:xfrm>
            <a:off x="5729314" y="3156700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29BF690-342E-86C2-3431-12EE709A9EF0}"/>
              </a:ext>
            </a:extLst>
          </p:cNvPr>
          <p:cNvSpPr txBox="1"/>
          <p:nvPr/>
        </p:nvSpPr>
        <p:spPr>
          <a:xfrm>
            <a:off x="5847779" y="322178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21BB1BC0-4ACA-85D1-0690-547E7D770490}"/>
              </a:ext>
            </a:extLst>
          </p:cNvPr>
          <p:cNvCxnSpPr>
            <a:cxnSpLocks/>
          </p:cNvCxnSpPr>
          <p:nvPr/>
        </p:nvCxnSpPr>
        <p:spPr>
          <a:xfrm>
            <a:off x="4689018" y="2500958"/>
            <a:ext cx="0" cy="1651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369D4E9D-EA9B-866B-028C-D55431D28CA0}"/>
              </a:ext>
            </a:extLst>
          </p:cNvPr>
          <p:cNvCxnSpPr>
            <a:cxnSpLocks/>
          </p:cNvCxnSpPr>
          <p:nvPr/>
        </p:nvCxnSpPr>
        <p:spPr>
          <a:xfrm>
            <a:off x="5684971" y="2556598"/>
            <a:ext cx="15562" cy="16071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96AA6D39-E2BA-875D-1614-6EB39A574E18}"/>
              </a:ext>
            </a:extLst>
          </p:cNvPr>
          <p:cNvCxnSpPr/>
          <p:nvPr/>
        </p:nvCxnSpPr>
        <p:spPr>
          <a:xfrm>
            <a:off x="4054206" y="2456201"/>
            <a:ext cx="2200846" cy="597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32F1710B-D32B-9FF6-874E-053310410238}"/>
              </a:ext>
            </a:extLst>
          </p:cNvPr>
          <p:cNvCxnSpPr>
            <a:cxnSpLocks/>
          </p:cNvCxnSpPr>
          <p:nvPr/>
        </p:nvCxnSpPr>
        <p:spPr>
          <a:xfrm flipV="1">
            <a:off x="3938294" y="3701192"/>
            <a:ext cx="2304901" cy="462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6B938724-1828-44E3-F9E8-17AD5B436CDF}"/>
              </a:ext>
            </a:extLst>
          </p:cNvPr>
          <p:cNvSpPr txBox="1"/>
          <p:nvPr/>
        </p:nvSpPr>
        <p:spPr>
          <a:xfrm>
            <a:off x="4463392" y="411940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ステージゲート</a:t>
            </a:r>
          </a:p>
        </p:txBody>
      </p:sp>
      <p:pic>
        <p:nvPicPr>
          <p:cNvPr id="136" name="グラフィックス 135" descr="ドキュメント 枠線">
            <a:extLst>
              <a:ext uri="{FF2B5EF4-FFF2-40B4-BE49-F238E27FC236}">
                <a16:creationId xmlns:a16="http://schemas.microsoft.com/office/drawing/2014/main" id="{8AA4F500-7BC7-C1CC-DF07-390F8E52A1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66810" y="861367"/>
            <a:ext cx="534963" cy="534963"/>
          </a:xfrm>
          <a:prstGeom prst="rect">
            <a:avLst/>
          </a:prstGeom>
        </p:spPr>
      </p:pic>
      <p:pic>
        <p:nvPicPr>
          <p:cNvPr id="137" name="グラフィックス 136" descr="ドキュメント 枠線">
            <a:extLst>
              <a:ext uri="{FF2B5EF4-FFF2-40B4-BE49-F238E27FC236}">
                <a16:creationId xmlns:a16="http://schemas.microsoft.com/office/drawing/2014/main" id="{C36F96E4-C5E3-3E2C-C7BC-8CA90A0DD2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75716" y="1364183"/>
            <a:ext cx="534963" cy="534963"/>
          </a:xfrm>
          <a:prstGeom prst="rect">
            <a:avLst/>
          </a:prstGeom>
        </p:spPr>
      </p:pic>
      <p:pic>
        <p:nvPicPr>
          <p:cNvPr id="138" name="グラフィックス 137" descr="ドキュメント 枠線">
            <a:extLst>
              <a:ext uri="{FF2B5EF4-FFF2-40B4-BE49-F238E27FC236}">
                <a16:creationId xmlns:a16="http://schemas.microsoft.com/office/drawing/2014/main" id="{5F929545-45DE-1D3F-6C9B-71CC8BE6B0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60150" y="861367"/>
            <a:ext cx="534963" cy="534963"/>
          </a:xfrm>
          <a:prstGeom prst="rect">
            <a:avLst/>
          </a:prstGeom>
        </p:spPr>
      </p:pic>
      <p:pic>
        <p:nvPicPr>
          <p:cNvPr id="139" name="グラフィックス 138" descr="ドキュメント 枠線">
            <a:extLst>
              <a:ext uri="{FF2B5EF4-FFF2-40B4-BE49-F238E27FC236}">
                <a16:creationId xmlns:a16="http://schemas.microsoft.com/office/drawing/2014/main" id="{B01DC754-C8F3-31E5-D89F-415A9FFB10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69056" y="1364183"/>
            <a:ext cx="534963" cy="534963"/>
          </a:xfrm>
          <a:prstGeom prst="rect">
            <a:avLst/>
          </a:prstGeom>
        </p:spPr>
      </p:pic>
      <p:pic>
        <p:nvPicPr>
          <p:cNvPr id="140" name="グラフィックス 139" descr="ドキュメント 枠線">
            <a:extLst>
              <a:ext uri="{FF2B5EF4-FFF2-40B4-BE49-F238E27FC236}">
                <a16:creationId xmlns:a16="http://schemas.microsoft.com/office/drawing/2014/main" id="{7545BFA6-5956-961F-3F11-E9C2FA790C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49332" y="861367"/>
            <a:ext cx="534963" cy="534963"/>
          </a:xfrm>
          <a:prstGeom prst="rect">
            <a:avLst/>
          </a:prstGeom>
        </p:spPr>
      </p:pic>
      <p:pic>
        <p:nvPicPr>
          <p:cNvPr id="141" name="グラフィックス 140" descr="ドキュメント 枠線">
            <a:extLst>
              <a:ext uri="{FF2B5EF4-FFF2-40B4-BE49-F238E27FC236}">
                <a16:creationId xmlns:a16="http://schemas.microsoft.com/office/drawing/2014/main" id="{519EA5E7-4CF3-0A72-0FBC-628FBB1667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58238" y="1364183"/>
            <a:ext cx="534963" cy="534963"/>
          </a:xfrm>
          <a:prstGeom prst="rect">
            <a:avLst/>
          </a:prstGeom>
        </p:spPr>
      </p:pic>
      <p:pic>
        <p:nvPicPr>
          <p:cNvPr id="142" name="グラフィックス 141" descr="ドキュメント 枠線">
            <a:extLst>
              <a:ext uri="{FF2B5EF4-FFF2-40B4-BE49-F238E27FC236}">
                <a16:creationId xmlns:a16="http://schemas.microsoft.com/office/drawing/2014/main" id="{2DD7F491-3B48-A5C7-74EB-28ABE90B1D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42672" y="861367"/>
            <a:ext cx="534963" cy="534963"/>
          </a:xfrm>
          <a:prstGeom prst="rect">
            <a:avLst/>
          </a:prstGeom>
        </p:spPr>
      </p:pic>
      <p:pic>
        <p:nvPicPr>
          <p:cNvPr id="143" name="グラフィックス 142" descr="ドキュメント 枠線">
            <a:extLst>
              <a:ext uri="{FF2B5EF4-FFF2-40B4-BE49-F238E27FC236}">
                <a16:creationId xmlns:a16="http://schemas.microsoft.com/office/drawing/2014/main" id="{A3B19633-37AE-B047-0141-4ABECB8E58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51578" y="1364183"/>
            <a:ext cx="534963" cy="534963"/>
          </a:xfrm>
          <a:prstGeom prst="rect">
            <a:avLst/>
          </a:prstGeom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12B152E1-16C2-6674-EEEE-F94BB9A430C1}"/>
              </a:ext>
            </a:extLst>
          </p:cNvPr>
          <p:cNvSpPr txBox="1"/>
          <p:nvPr/>
        </p:nvSpPr>
        <p:spPr>
          <a:xfrm>
            <a:off x="5573716" y="1159402"/>
            <a:ext cx="94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テーマのアイデア</a:t>
            </a:r>
            <a:endParaRPr kumimoji="1" lang="ja-JP" altLang="en-US" sz="140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1808AF97-9CB9-B423-C4AC-DB57F8F65715}"/>
              </a:ext>
            </a:extLst>
          </p:cNvPr>
          <p:cNvSpPr txBox="1"/>
          <p:nvPr/>
        </p:nvSpPr>
        <p:spPr>
          <a:xfrm>
            <a:off x="7024402" y="1781090"/>
            <a:ext cx="15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潜在課題シート</a:t>
            </a:r>
            <a:endParaRPr kumimoji="1" lang="en-US" altLang="ja-JP" sz="1400" dirty="0"/>
          </a:p>
          <a:p>
            <a:r>
              <a:rPr lang="ja-JP" altLang="en-US" sz="1400"/>
              <a:t>商談前準備</a:t>
            </a:r>
            <a:endParaRPr kumimoji="1" lang="ja-JP" altLang="en-US" sz="1400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C71B3CF9-B997-4F54-0C8B-310EC723131F}"/>
              </a:ext>
            </a:extLst>
          </p:cNvPr>
          <p:cNvSpPr/>
          <p:nvPr/>
        </p:nvSpPr>
        <p:spPr>
          <a:xfrm>
            <a:off x="113366" y="820686"/>
            <a:ext cx="1589810" cy="360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2" name="グラフィックス 151" descr="円グラフ 枠線">
            <a:extLst>
              <a:ext uri="{FF2B5EF4-FFF2-40B4-BE49-F238E27FC236}">
                <a16:creationId xmlns:a16="http://schemas.microsoft.com/office/drawing/2014/main" id="{C0BCC3DD-0947-6AC7-7C68-1D968F0485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1599" y="1113680"/>
            <a:ext cx="914400" cy="914400"/>
          </a:xfrm>
          <a:prstGeom prst="rect">
            <a:avLst/>
          </a:prstGeom>
        </p:spPr>
      </p:pic>
      <p:pic>
        <p:nvPicPr>
          <p:cNvPr id="154" name="グラフィックス 153" descr="棒グラフ 枠線">
            <a:extLst>
              <a:ext uri="{FF2B5EF4-FFF2-40B4-BE49-F238E27FC236}">
                <a16:creationId xmlns:a16="http://schemas.microsoft.com/office/drawing/2014/main" id="{AFD30721-9677-36D6-C29F-AF61938CB9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840" y="1793243"/>
            <a:ext cx="914400" cy="914400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A59E8D80-E831-BF4D-6F93-1C3748F304C6}"/>
              </a:ext>
            </a:extLst>
          </p:cNvPr>
          <p:cNvSpPr txBox="1"/>
          <p:nvPr/>
        </p:nvSpPr>
        <p:spPr>
          <a:xfrm>
            <a:off x="1975" y="2802154"/>
            <a:ext cx="1831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知財情報の活用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IP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ランドスケープ</a:t>
            </a:r>
          </a:p>
        </p:txBody>
      </p:sp>
      <p:pic>
        <p:nvPicPr>
          <p:cNvPr id="158" name="グラフィックス 157" descr="赤ちゃんのオムツを交換する男性 枠線">
            <a:extLst>
              <a:ext uri="{FF2B5EF4-FFF2-40B4-BE49-F238E27FC236}">
                <a16:creationId xmlns:a16="http://schemas.microsoft.com/office/drawing/2014/main" id="{3EC884E9-FB57-8209-5A69-EAF4A9B0135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52883" y="3048296"/>
            <a:ext cx="914400" cy="914400"/>
          </a:xfrm>
          <a:prstGeom prst="rect">
            <a:avLst/>
          </a:prstGeom>
        </p:spPr>
      </p:pic>
      <p:pic>
        <p:nvPicPr>
          <p:cNvPr id="160" name="グラフィックス 159" descr="2 人の子供がいる家族 枠線">
            <a:extLst>
              <a:ext uri="{FF2B5EF4-FFF2-40B4-BE49-F238E27FC236}">
                <a16:creationId xmlns:a16="http://schemas.microsoft.com/office/drawing/2014/main" id="{45110493-B103-7BF7-9CEA-1F4544EAC2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34025" y="3503975"/>
            <a:ext cx="914400" cy="914400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6916F1C-99DE-BDD6-331D-9A6CA17135A7}"/>
              </a:ext>
            </a:extLst>
          </p:cNvPr>
          <p:cNvSpPr txBox="1"/>
          <p:nvPr/>
        </p:nvSpPr>
        <p:spPr>
          <a:xfrm>
            <a:off x="9066385" y="332200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消費者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47902ED9-2D3D-7652-B533-A0EB91FE26C5}"/>
              </a:ext>
            </a:extLst>
          </p:cNvPr>
          <p:cNvSpPr txBox="1"/>
          <p:nvPr/>
        </p:nvSpPr>
        <p:spPr>
          <a:xfrm>
            <a:off x="8435646" y="173283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企業</a:t>
            </a: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24E33B7A-7E33-5F2E-EF8A-C373DBA73C64}"/>
              </a:ext>
            </a:extLst>
          </p:cNvPr>
          <p:cNvSpPr txBox="1"/>
          <p:nvPr/>
        </p:nvSpPr>
        <p:spPr>
          <a:xfrm>
            <a:off x="334510" y="6078958"/>
            <a:ext cx="7858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/>
              <a:t>パイプラインを支えるには上記の仕組みの構築が必須</a:t>
            </a:r>
          </a:p>
        </p:txBody>
      </p:sp>
    </p:spTree>
    <p:extLst>
      <p:ext uri="{BB962C8B-B14F-4D97-AF65-F5344CB8AC3E}">
        <p14:creationId xmlns:p14="http://schemas.microsoft.com/office/powerpoint/2010/main" val="214110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3170E-AE05-BE10-2D23-DCDE81E0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顧客要望に対応するのはなぜ危険なのか？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534B6F-B1CB-E988-D148-EF4CDADE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10659-E74C-D34B-C746-57ACD3C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E2154BD-C883-3FEC-0C77-BE54B08C5E1D}"/>
              </a:ext>
            </a:extLst>
          </p:cNvPr>
          <p:cNvGraphicFramePr>
            <a:graphicFrameLocks noGrp="1"/>
          </p:cNvGraphicFramePr>
          <p:nvPr/>
        </p:nvGraphicFramePr>
        <p:xfrm>
          <a:off x="138431" y="613777"/>
          <a:ext cx="6725920" cy="3712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61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Meiryo" charset="-128"/>
                          <a:ea typeface="Meiryo" charset="-128"/>
                          <a:cs typeface="Meiryo" charset="-128"/>
                        </a:rPr>
                        <a:t>確実　　　　不確実</a:t>
                      </a:r>
                      <a:endParaRPr kumimoji="1" lang="en-US" altLang="ja-JP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algn="ctr"/>
                      <a:r>
                        <a:rPr kumimoji="1" lang="ja-JP" altLang="en-US" sz="1600">
                          <a:latin typeface="Meiryo" charset="-128"/>
                          <a:ea typeface="Meiryo" charset="-128"/>
                          <a:cs typeface="Meiryo" charset="-128"/>
                        </a:rPr>
                        <a:t>売れる確実性　</a:t>
                      </a:r>
                      <a:endParaRPr kumimoji="1" lang="ja-JP" alt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vert="eaVert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007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8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latin typeface="Meiryo" charset="-128"/>
                          <a:ea typeface="Meiryo" charset="-128"/>
                          <a:cs typeface="Meiryo" charset="-128"/>
                        </a:rPr>
                        <a:t>不確実　　　　　　　　　　　確実</a:t>
                      </a:r>
                      <a:endParaRPr kumimoji="1" lang="en-US" altLang="ja-JP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algn="ctr"/>
                      <a:r>
                        <a:rPr kumimoji="1" lang="ja-JP" altLang="en-US">
                          <a:latin typeface="Meiryo" charset="-128"/>
                          <a:ea typeface="Meiryo" charset="-128"/>
                          <a:cs typeface="Meiryo" charset="-128"/>
                        </a:rPr>
                        <a:t>技術的実現可能性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137684-F021-FDD8-E4B3-6B4E78D0D944}"/>
              </a:ext>
            </a:extLst>
          </p:cNvPr>
          <p:cNvSpPr txBox="1"/>
          <p:nvPr/>
        </p:nvSpPr>
        <p:spPr>
          <a:xfrm>
            <a:off x="1068209" y="4536884"/>
            <a:ext cx="821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/>
              <a:t>売れそうか？</a:t>
            </a:r>
            <a:r>
              <a:rPr lang="ja-JP" altLang="en-US" sz="4400" b="1"/>
              <a:t>できそうか？</a:t>
            </a:r>
            <a:endParaRPr lang="en-US" altLang="ja-JP" sz="4400" b="1" dirty="0"/>
          </a:p>
          <a:p>
            <a:r>
              <a:rPr kumimoji="1" lang="ja-JP" altLang="en-US" sz="4400" b="1"/>
              <a:t>の判断基準は概ね間違い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8BAA1F-8784-14D4-761A-6B9EF410B1F2}"/>
              </a:ext>
            </a:extLst>
          </p:cNvPr>
          <p:cNvSpPr txBox="1"/>
          <p:nvPr/>
        </p:nvSpPr>
        <p:spPr>
          <a:xfrm>
            <a:off x="4070350" y="1696300"/>
            <a:ext cx="279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ゾンビエリア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57B467E-D0E4-6C4A-868C-B79B3028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34" y="1010178"/>
            <a:ext cx="2535555" cy="2291080"/>
          </a:xfrm>
          <a:prstGeom prst="rect">
            <a:avLst/>
          </a:prstGeom>
        </p:spPr>
      </p:pic>
      <p:pic>
        <p:nvPicPr>
          <p:cNvPr id="36" name="グラフィックス 35" descr="ゾンビ 枠線">
            <a:extLst>
              <a:ext uri="{FF2B5EF4-FFF2-40B4-BE49-F238E27FC236}">
                <a16:creationId xmlns:a16="http://schemas.microsoft.com/office/drawing/2014/main" id="{614A2077-80FA-B332-51BC-728B7B712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3631" y="745455"/>
            <a:ext cx="1039099" cy="103909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C30511-DBEC-FB5C-9FB0-C24028354F0A}"/>
              </a:ext>
            </a:extLst>
          </p:cNvPr>
          <p:cNvSpPr txBox="1"/>
          <p:nvPr/>
        </p:nvSpPr>
        <p:spPr>
          <a:xfrm>
            <a:off x="7752263" y="327273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見方を変えると</a:t>
            </a:r>
            <a:endParaRPr kumimoji="1" lang="en-US" altLang="ja-JP" dirty="0"/>
          </a:p>
          <a:p>
            <a:r>
              <a:rPr kumimoji="1" lang="ja-JP" altLang="en-US"/>
              <a:t>こうでしょう？</a:t>
            </a:r>
          </a:p>
        </p:txBody>
      </p:sp>
    </p:spTree>
    <p:extLst>
      <p:ext uri="{BB962C8B-B14F-4D97-AF65-F5344CB8AC3E}">
        <p14:creationId xmlns:p14="http://schemas.microsoft.com/office/powerpoint/2010/main" val="173688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3488-8746-662F-8EA2-6D0CE4BB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01A00-E097-C001-2C0F-323A66A4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トレンドフォローテーマ（例、脱炭素、サステナブル、</a:t>
            </a:r>
            <a:r>
              <a:rPr lang="en-US" altLang="ja-JP" dirty="0"/>
              <a:t>LIB</a:t>
            </a:r>
            <a:r>
              <a:rPr lang="ja-JP" altLang="en-US"/>
              <a:t>）はなぜゾンビか？</a:t>
            </a:r>
            <a:endParaRPr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A255E9-0C13-504A-B13C-4DA61A52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2506A-864B-753C-85E8-2B2AC9A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B1DC2B-3074-E93F-D718-4095CCF1FBFB}"/>
              </a:ext>
            </a:extLst>
          </p:cNvPr>
          <p:cNvSpPr txBox="1"/>
          <p:nvPr/>
        </p:nvSpPr>
        <p:spPr>
          <a:xfrm>
            <a:off x="1068209" y="4536884"/>
            <a:ext cx="821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/>
              <a:t>トレンド順張りは</a:t>
            </a:r>
            <a:r>
              <a:rPr lang="ja-JP" altLang="en-US" sz="4400" b="1"/>
              <a:t>競合もテーマにしているから</a:t>
            </a:r>
            <a:endParaRPr kumimoji="1" lang="ja-JP" altLang="en-US" sz="4400" b="1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0D28B788-45E0-5B4D-5964-CC56B5E451A5}"/>
              </a:ext>
            </a:extLst>
          </p:cNvPr>
          <p:cNvSpPr/>
          <p:nvPr/>
        </p:nvSpPr>
        <p:spPr>
          <a:xfrm>
            <a:off x="5567423" y="958189"/>
            <a:ext cx="1574157" cy="2896181"/>
          </a:xfrm>
          <a:prstGeom prst="roundRect">
            <a:avLst>
              <a:gd name="adj" fmla="val 10049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B21594F9-ABEE-6F38-6B31-122AFA5FE105}"/>
              </a:ext>
            </a:extLst>
          </p:cNvPr>
          <p:cNvSpPr/>
          <p:nvPr/>
        </p:nvSpPr>
        <p:spPr>
          <a:xfrm>
            <a:off x="1226916" y="2511706"/>
            <a:ext cx="2847373" cy="72920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46640A4-2C77-67D2-2C44-1DC8D795FC65}"/>
              </a:ext>
            </a:extLst>
          </p:cNvPr>
          <p:cNvSpPr/>
          <p:nvPr/>
        </p:nvSpPr>
        <p:spPr>
          <a:xfrm>
            <a:off x="2161574" y="1698655"/>
            <a:ext cx="1309869" cy="85459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EV</a:t>
            </a:r>
            <a:endParaRPr kumimoji="1" lang="ja-JP" altLang="en-US"/>
          </a:p>
        </p:txBody>
      </p:sp>
      <p:sp>
        <p:nvSpPr>
          <p:cNvPr id="12" name="ドーナツ 11">
            <a:extLst>
              <a:ext uri="{FF2B5EF4-FFF2-40B4-BE49-F238E27FC236}">
                <a16:creationId xmlns:a16="http://schemas.microsoft.com/office/drawing/2014/main" id="{2C78F808-F175-E974-196E-D2B500019C62}"/>
              </a:ext>
            </a:extLst>
          </p:cNvPr>
          <p:cNvSpPr/>
          <p:nvPr/>
        </p:nvSpPr>
        <p:spPr>
          <a:xfrm>
            <a:off x="1432368" y="2867556"/>
            <a:ext cx="729206" cy="761035"/>
          </a:xfrm>
          <a:prstGeom prst="don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12">
            <a:extLst>
              <a:ext uri="{FF2B5EF4-FFF2-40B4-BE49-F238E27FC236}">
                <a16:creationId xmlns:a16="http://schemas.microsoft.com/office/drawing/2014/main" id="{9D1AC4BA-B45B-686D-1707-5550F2A58A9E}"/>
              </a:ext>
            </a:extLst>
          </p:cNvPr>
          <p:cNvSpPr/>
          <p:nvPr/>
        </p:nvSpPr>
        <p:spPr>
          <a:xfrm>
            <a:off x="3135292" y="2877526"/>
            <a:ext cx="729206" cy="761035"/>
          </a:xfrm>
          <a:prstGeom prst="don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CD796E8F-B41D-4F7F-5A46-4E77092BE8EF}"/>
              </a:ext>
            </a:extLst>
          </p:cNvPr>
          <p:cNvSpPr/>
          <p:nvPr/>
        </p:nvSpPr>
        <p:spPr>
          <a:xfrm>
            <a:off x="1581392" y="3022367"/>
            <a:ext cx="432602" cy="4518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8E1096A5-EB57-1325-74C6-83AFB50F1790}"/>
              </a:ext>
            </a:extLst>
          </p:cNvPr>
          <p:cNvSpPr/>
          <p:nvPr/>
        </p:nvSpPr>
        <p:spPr>
          <a:xfrm>
            <a:off x="3290833" y="3033942"/>
            <a:ext cx="432602" cy="4518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17C4B0B7-4591-66EA-5B61-153C6A7B8A72}"/>
              </a:ext>
            </a:extLst>
          </p:cNvPr>
          <p:cNvSpPr/>
          <p:nvPr/>
        </p:nvSpPr>
        <p:spPr>
          <a:xfrm>
            <a:off x="5608063" y="998392"/>
            <a:ext cx="1492877" cy="2815337"/>
          </a:xfrm>
          <a:prstGeom prst="roundRect">
            <a:avLst>
              <a:gd name="adj" fmla="val 10049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601DD45C-21ED-DBB9-6110-2B09DDE49F3B}"/>
              </a:ext>
            </a:extLst>
          </p:cNvPr>
          <p:cNvSpPr/>
          <p:nvPr/>
        </p:nvSpPr>
        <p:spPr>
          <a:xfrm>
            <a:off x="6059342" y="1085196"/>
            <a:ext cx="590309" cy="12732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7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B25B4-4D77-F385-5108-9659B83E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あなたが八百屋の立場なら何を売るか？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789004-6CCA-045B-4602-CA42524B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許可のない複製（電子化含む）は著作権法で禁止されています。貴社のコンプライアンスにご注意ください。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1BC8F1-B73F-8E4C-5EC2-071F25B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6" name="図 5" descr="食品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F0E02CE3-CD88-F001-4E75-56A768F2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69" y="1016907"/>
            <a:ext cx="2273300" cy="1689100"/>
          </a:xfrm>
          <a:prstGeom prst="rect">
            <a:avLst/>
          </a:prstGeom>
        </p:spPr>
      </p:pic>
      <p:pic>
        <p:nvPicPr>
          <p:cNvPr id="9" name="図 8" descr="タマネギ, 座る が含まれている画像&#10;&#10;自動的に生成された説明">
            <a:extLst>
              <a:ext uri="{FF2B5EF4-FFF2-40B4-BE49-F238E27FC236}">
                <a16:creationId xmlns:a16="http://schemas.microsoft.com/office/drawing/2014/main" id="{9548B7D1-9ADD-B46F-F7E0-98ACF094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57" y="1016907"/>
            <a:ext cx="1561435" cy="1689100"/>
          </a:xfrm>
          <a:prstGeom prst="rect">
            <a:avLst/>
          </a:prstGeom>
        </p:spPr>
      </p:pic>
      <p:pic>
        <p:nvPicPr>
          <p:cNvPr id="11" name="図 10" descr="ニンジン, ニンジンスティック, 食品 が含まれている画像&#10;&#10;自動的に生成された説明">
            <a:extLst>
              <a:ext uri="{FF2B5EF4-FFF2-40B4-BE49-F238E27FC236}">
                <a16:creationId xmlns:a16="http://schemas.microsoft.com/office/drawing/2014/main" id="{E4FDBA41-2F5F-F8E3-724D-57DBA796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381" y="1016907"/>
            <a:ext cx="2308437" cy="16891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8864F6-9301-6B45-30F4-A83765DEFC8A}"/>
              </a:ext>
            </a:extLst>
          </p:cNvPr>
          <p:cNvSpPr txBox="1"/>
          <p:nvPr/>
        </p:nvSpPr>
        <p:spPr>
          <a:xfrm>
            <a:off x="987784" y="2815189"/>
            <a:ext cx="738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あなたがじゃがいも、玉ねぎ、人参等を取り扱う八百屋さんなら、お客さんのどんな課題を解決しますか？</a:t>
            </a:r>
            <a:endParaRPr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603F40-9A2E-A4C1-E996-8B3885FDA267}"/>
              </a:ext>
            </a:extLst>
          </p:cNvPr>
          <p:cNvSpPr txBox="1"/>
          <p:nvPr/>
        </p:nvSpPr>
        <p:spPr>
          <a:xfrm>
            <a:off x="1398180" y="3918185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/>
              <a:t>単純な材料（部品）に見えても、</a:t>
            </a:r>
            <a:endParaRPr kumimoji="1" lang="en-US" altLang="ja-JP" sz="3600" b="1" dirty="0"/>
          </a:p>
          <a:p>
            <a:r>
              <a:rPr kumimoji="1" lang="ja-JP" altLang="en-US" sz="3600" b="1"/>
              <a:t>付加価値はつけられる。</a:t>
            </a:r>
          </a:p>
        </p:txBody>
      </p:sp>
    </p:spTree>
    <p:extLst>
      <p:ext uri="{BB962C8B-B14F-4D97-AF65-F5344CB8AC3E}">
        <p14:creationId xmlns:p14="http://schemas.microsoft.com/office/powerpoint/2010/main" val="333690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CBD54-7000-3F29-4AC9-437CA55F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</a:t>
            </a:r>
            <a:r>
              <a:rPr lang="ja-JP" altLang="en-US"/>
              <a:t>軸にする方向性：広いソリューション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C3B000-208B-9D83-0C83-22F626E5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許可のない複製（電子化含む）は著作権法で禁止されています。貴社のコンプライアンスにご注意ください。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D188FA-AB92-6D84-C2EF-D97F8911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2FDF9B5-FE2F-D771-B177-DCE7D4BDB741}"/>
              </a:ext>
            </a:extLst>
          </p:cNvPr>
          <p:cNvSpPr/>
          <p:nvPr/>
        </p:nvSpPr>
        <p:spPr>
          <a:xfrm>
            <a:off x="1353594" y="2791684"/>
            <a:ext cx="6919035" cy="2059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工程の全体</a:t>
            </a: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A059A85-EC30-0300-2185-611A6670F9E0}"/>
              </a:ext>
            </a:extLst>
          </p:cNvPr>
          <p:cNvSpPr/>
          <p:nvPr/>
        </p:nvSpPr>
        <p:spPr>
          <a:xfrm>
            <a:off x="1633372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玉ねぎを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切る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94FADFA-C934-E177-395C-712BC36CDFDF}"/>
              </a:ext>
            </a:extLst>
          </p:cNvPr>
          <p:cNvSpPr/>
          <p:nvPr/>
        </p:nvSpPr>
        <p:spPr>
          <a:xfrm>
            <a:off x="1353594" y="601533"/>
            <a:ext cx="6919035" cy="2059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セット／完成品</a:t>
            </a:r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／出来上がり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（カレーライス）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3EDE8-3212-CD7E-B71E-5FE06C7487EB}"/>
              </a:ext>
            </a:extLst>
          </p:cNvPr>
          <p:cNvSpPr txBox="1"/>
          <p:nvPr/>
        </p:nvSpPr>
        <p:spPr>
          <a:xfrm>
            <a:off x="1477918" y="5201991"/>
            <a:ext cx="780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顧客の工程を分析すれば、</a:t>
            </a:r>
            <a:endParaRPr lang="en-US" altLang="ja-JP" sz="3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顧客価値は出せる。</a:t>
            </a:r>
            <a:endParaRPr lang="en-JP" sz="3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11AD4F91-5805-D2D4-450E-3C17ACFC7FBB}"/>
              </a:ext>
            </a:extLst>
          </p:cNvPr>
          <p:cNvSpPr/>
          <p:nvPr/>
        </p:nvSpPr>
        <p:spPr>
          <a:xfrm>
            <a:off x="3293296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飴色になるまで炒める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FE8B7975-3335-6D50-74CF-3F5ABBFDA554}"/>
              </a:ext>
            </a:extLst>
          </p:cNvPr>
          <p:cNvSpPr/>
          <p:nvPr/>
        </p:nvSpPr>
        <p:spPr>
          <a:xfrm>
            <a:off x="4953000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肉・野菜を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切る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0166A368-8B0A-BA56-CE58-11E7861C3B40}"/>
              </a:ext>
            </a:extLst>
          </p:cNvPr>
          <p:cNvSpPr/>
          <p:nvPr/>
        </p:nvSpPr>
        <p:spPr>
          <a:xfrm>
            <a:off x="6612704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合わせて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炒め煮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8" name="グラフィックス 17" descr="ナイフ 単色塗りつぶし">
            <a:extLst>
              <a:ext uri="{FF2B5EF4-FFF2-40B4-BE49-F238E27FC236}">
                <a16:creationId xmlns:a16="http://schemas.microsoft.com/office/drawing/2014/main" id="{163B046D-1D90-6133-E942-3E1902F2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9392" y="4086346"/>
            <a:ext cx="914400" cy="9144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8D1FC10-3A02-C7B9-A95B-7FD695761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206">
            <a:off x="3463444" y="4362201"/>
            <a:ext cx="1168400" cy="6604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E9A7A3D-0625-7686-F87B-B6DBC0CD9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206">
            <a:off x="6774335" y="4407295"/>
            <a:ext cx="1168400" cy="660400"/>
          </a:xfrm>
          <a:prstGeom prst="rect">
            <a:avLst/>
          </a:prstGeom>
        </p:spPr>
      </p:pic>
      <p:pic>
        <p:nvPicPr>
          <p:cNvPr id="25" name="グラフィックス 24" descr="ナイフ 単色塗りつぶし">
            <a:extLst>
              <a:ext uri="{FF2B5EF4-FFF2-40B4-BE49-F238E27FC236}">
                <a16:creationId xmlns:a16="http://schemas.microsoft.com/office/drawing/2014/main" id="{07C97E55-0F14-F91D-266F-2A58E659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5128" y="4161322"/>
            <a:ext cx="914400" cy="914400"/>
          </a:xfrm>
          <a:prstGeom prst="rect">
            <a:avLst/>
          </a:prstGeom>
        </p:spPr>
      </p:pic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97E74B04-22E9-ACCC-E00F-2C2ADE37E02B}"/>
              </a:ext>
            </a:extLst>
          </p:cNvPr>
          <p:cNvSpPr/>
          <p:nvPr/>
        </p:nvSpPr>
        <p:spPr>
          <a:xfrm>
            <a:off x="1607884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じゃがいも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人参、玉葱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2D30B8A0-A22D-DE5E-5CBD-48F6436357B0}"/>
              </a:ext>
            </a:extLst>
          </p:cNvPr>
          <p:cNvSpPr/>
          <p:nvPr/>
        </p:nvSpPr>
        <p:spPr>
          <a:xfrm>
            <a:off x="3267808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カレー粉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油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3318C5C2-08DC-4C09-56B0-528FA1240135}"/>
              </a:ext>
            </a:extLst>
          </p:cNvPr>
          <p:cNvSpPr/>
          <p:nvPr/>
        </p:nvSpPr>
        <p:spPr>
          <a:xfrm>
            <a:off x="4927512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>
                <a:latin typeface="Meiryo" panose="020B0604030504040204" pitchFamily="34" charset="-128"/>
                <a:ea typeface="Meiryo" panose="020B0604030504040204" pitchFamily="34" charset="-128"/>
              </a:rPr>
              <a:t>米、水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0FCB1275-141E-2AA0-E202-C8DA64ED66E9}"/>
              </a:ext>
            </a:extLst>
          </p:cNvPr>
          <p:cNvSpPr/>
          <p:nvPr/>
        </p:nvSpPr>
        <p:spPr>
          <a:xfrm>
            <a:off x="6587216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牛肉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8620DF8-16A8-9A86-8180-9D6C0965B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943" y="1897323"/>
            <a:ext cx="875235" cy="763320"/>
          </a:xfrm>
          <a:prstGeom prst="rect">
            <a:avLst/>
          </a:prstGeom>
        </p:spPr>
      </p:pic>
      <p:sp>
        <p:nvSpPr>
          <p:cNvPr id="31" name="直方体 30">
            <a:extLst>
              <a:ext uri="{FF2B5EF4-FFF2-40B4-BE49-F238E27FC236}">
                <a16:creationId xmlns:a16="http://schemas.microsoft.com/office/drawing/2014/main" id="{C1918A66-1CE5-E908-5F2F-5AEA73F772AF}"/>
              </a:ext>
            </a:extLst>
          </p:cNvPr>
          <p:cNvSpPr/>
          <p:nvPr/>
        </p:nvSpPr>
        <p:spPr>
          <a:xfrm>
            <a:off x="3673968" y="1890878"/>
            <a:ext cx="747352" cy="692695"/>
          </a:xfrm>
          <a:prstGeom prst="cube">
            <a:avLst>
              <a:gd name="adj" fmla="val 9217"/>
            </a:avLst>
          </a:prstGeom>
          <a:solidFill>
            <a:srgbClr val="FF85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カレー粉</a:t>
            </a:r>
          </a:p>
        </p:txBody>
      </p:sp>
      <p:sp>
        <p:nvSpPr>
          <p:cNvPr id="32" name="直方体 31">
            <a:extLst>
              <a:ext uri="{FF2B5EF4-FFF2-40B4-BE49-F238E27FC236}">
                <a16:creationId xmlns:a16="http://schemas.microsoft.com/office/drawing/2014/main" id="{7B7A2EAC-32D1-8A06-69AA-9AD199B20CF0}"/>
              </a:ext>
            </a:extLst>
          </p:cNvPr>
          <p:cNvSpPr/>
          <p:nvPr/>
        </p:nvSpPr>
        <p:spPr>
          <a:xfrm>
            <a:off x="5293704" y="1880938"/>
            <a:ext cx="747352" cy="706761"/>
          </a:xfrm>
          <a:prstGeom prst="cube">
            <a:avLst>
              <a:gd name="adj" fmla="val 921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/>
              <a:t>米</a:t>
            </a:r>
            <a:endParaRPr kumimoji="1" lang="ja-JP" altLang="en-US" sz="2400" b="1"/>
          </a:p>
        </p:txBody>
      </p:sp>
      <p:sp>
        <p:nvSpPr>
          <p:cNvPr id="35" name="雲 34">
            <a:extLst>
              <a:ext uri="{FF2B5EF4-FFF2-40B4-BE49-F238E27FC236}">
                <a16:creationId xmlns:a16="http://schemas.microsoft.com/office/drawing/2014/main" id="{550F6440-4FA9-202E-FF82-EE27F1600018}"/>
              </a:ext>
            </a:extLst>
          </p:cNvPr>
          <p:cNvSpPr/>
          <p:nvPr/>
        </p:nvSpPr>
        <p:spPr>
          <a:xfrm>
            <a:off x="6694653" y="1656009"/>
            <a:ext cx="1245404" cy="947759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841F4334-D05F-4D9A-08F8-4CEFB9BB2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543" y="1784207"/>
            <a:ext cx="631476" cy="278008"/>
          </a:xfrm>
          <a:prstGeom prst="rect">
            <a:avLst/>
          </a:prstGeom>
        </p:spPr>
      </p:pic>
      <p:pic>
        <p:nvPicPr>
          <p:cNvPr id="37" name="図 36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4AB95A10-8D31-AD56-92DA-AD71D3746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971" y="1859183"/>
            <a:ext cx="631476" cy="278008"/>
          </a:xfrm>
          <a:prstGeom prst="rect">
            <a:avLst/>
          </a:prstGeom>
        </p:spPr>
      </p:pic>
      <p:pic>
        <p:nvPicPr>
          <p:cNvPr id="38" name="図 37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7C74A395-C26C-C2C0-8DBA-70258D0AC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473" y="1998396"/>
            <a:ext cx="631476" cy="278008"/>
          </a:xfrm>
          <a:prstGeom prst="rect">
            <a:avLst/>
          </a:prstGeom>
        </p:spPr>
      </p:pic>
      <p:pic>
        <p:nvPicPr>
          <p:cNvPr id="39" name="図 38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6C4FB326-CCC1-07AF-05DF-EAB167CCE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846" y="2071259"/>
            <a:ext cx="631476" cy="278008"/>
          </a:xfrm>
          <a:prstGeom prst="rect">
            <a:avLst/>
          </a:prstGeom>
        </p:spPr>
      </p:pic>
      <p:pic>
        <p:nvPicPr>
          <p:cNvPr id="40" name="図 39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14F0551C-BB26-6990-D3E8-1583C7DD5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440" y="2183937"/>
            <a:ext cx="631476" cy="2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A2A3-6048-C042-AF6D-88112EC5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顧客動向調査の基本発想：サプライチェーン全体を見てビジネスを企画</a:t>
            </a:r>
            <a:endParaRPr lang="en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D2C55-B76C-CF44-914C-F3ABF028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許可のない複製（電子化含む）は著作権法で禁止されています。貴社のコンプライアンスにご注意ください。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0B882-EF83-4A4C-A38D-A82FA9AB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E178EE7-1E8E-9345-A20B-A5C96FEE2B68}"/>
              </a:ext>
            </a:extLst>
          </p:cNvPr>
          <p:cNvSpPr/>
          <p:nvPr/>
        </p:nvSpPr>
        <p:spPr>
          <a:xfrm>
            <a:off x="591671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FBA9EFC-518C-0247-A381-3954E50C86A1}"/>
              </a:ext>
            </a:extLst>
          </p:cNvPr>
          <p:cNvSpPr/>
          <p:nvPr/>
        </p:nvSpPr>
        <p:spPr>
          <a:xfrm>
            <a:off x="2295859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95ADD40-14A3-064E-BE77-4A77C17B617F}"/>
              </a:ext>
            </a:extLst>
          </p:cNvPr>
          <p:cNvSpPr/>
          <p:nvPr/>
        </p:nvSpPr>
        <p:spPr>
          <a:xfrm>
            <a:off x="4064592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5539773A-BE22-D241-93E4-903D9058957E}"/>
              </a:ext>
            </a:extLst>
          </p:cNvPr>
          <p:cNvSpPr/>
          <p:nvPr/>
        </p:nvSpPr>
        <p:spPr>
          <a:xfrm>
            <a:off x="5865597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FE3DE-861C-2249-B1FB-BAFCBCC8C1F4}"/>
              </a:ext>
            </a:extLst>
          </p:cNvPr>
          <p:cNvSpPr txBox="1"/>
          <p:nvPr/>
        </p:nvSpPr>
        <p:spPr>
          <a:xfrm>
            <a:off x="4064592" y="746707"/>
            <a:ext cx="1884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部品</a:t>
            </a: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例）レンズ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A6E95-A0BC-374E-BC3F-EA86A6507FE6}"/>
              </a:ext>
            </a:extLst>
          </p:cNvPr>
          <p:cNvSpPr txBox="1"/>
          <p:nvPr/>
        </p:nvSpPr>
        <p:spPr>
          <a:xfrm>
            <a:off x="2312893" y="749140"/>
            <a:ext cx="1884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自社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樹脂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C937C-127E-FE49-9568-28EE57A04655}"/>
              </a:ext>
            </a:extLst>
          </p:cNvPr>
          <p:cNvSpPr txBox="1"/>
          <p:nvPr/>
        </p:nvSpPr>
        <p:spPr>
          <a:xfrm>
            <a:off x="557605" y="746707"/>
            <a:ext cx="1884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サプライヤ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基礎化学品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AC5E5-19D3-B541-B2FC-7FDAA86B20C7}"/>
              </a:ext>
            </a:extLst>
          </p:cNvPr>
          <p:cNvSpPr txBox="1"/>
          <p:nvPr/>
        </p:nvSpPr>
        <p:spPr>
          <a:xfrm>
            <a:off x="5848563" y="746707"/>
            <a:ext cx="1884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顧客の顧客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モジュール</a:t>
            </a: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例）カメラ部品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FEE1F-8550-154C-87A5-2FD7F4C38229}"/>
              </a:ext>
            </a:extLst>
          </p:cNvPr>
          <p:cNvSpPr txBox="1"/>
          <p:nvPr/>
        </p:nvSpPr>
        <p:spPr>
          <a:xfrm>
            <a:off x="7134563" y="2664961"/>
            <a:ext cx="2413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少子高齢化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労働人口減少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無人化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13216834-F773-694A-856D-9D76756C5765}"/>
              </a:ext>
            </a:extLst>
          </p:cNvPr>
          <p:cNvSpPr/>
          <p:nvPr/>
        </p:nvSpPr>
        <p:spPr>
          <a:xfrm>
            <a:off x="225460" y="2217309"/>
            <a:ext cx="4602479" cy="156966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439B1-061B-704B-81BC-88CC195BCB07}"/>
              </a:ext>
            </a:extLst>
          </p:cNvPr>
          <p:cNvSpPr txBox="1"/>
          <p:nvPr/>
        </p:nvSpPr>
        <p:spPr>
          <a:xfrm>
            <a:off x="313850" y="2820924"/>
            <a:ext cx="241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新規技術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EF9EFD-4FD8-1642-BAB5-D54D707CD83B}"/>
              </a:ext>
            </a:extLst>
          </p:cNvPr>
          <p:cNvSpPr txBox="1"/>
          <p:nvPr/>
        </p:nvSpPr>
        <p:spPr>
          <a:xfrm>
            <a:off x="1896454" y="2728591"/>
            <a:ext cx="2413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新商品</a:t>
            </a: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B8F54-8510-EE42-83AF-231B93B3621D}"/>
              </a:ext>
            </a:extLst>
          </p:cNvPr>
          <p:cNvSpPr txBox="1"/>
          <p:nvPr/>
        </p:nvSpPr>
        <p:spPr>
          <a:xfrm>
            <a:off x="905319" y="4736360"/>
            <a:ext cx="801008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知財情報を使った</a:t>
            </a:r>
          </a:p>
          <a:p>
            <a:pPr algn="ctr"/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サプライチェーン全体の把握</a:t>
            </a:r>
          </a:p>
          <a:p>
            <a:pPr algn="ctr"/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課題の先読みをしたい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7394D067-661A-2F45-B374-91837882DC3A}"/>
              </a:ext>
            </a:extLst>
          </p:cNvPr>
          <p:cNvSpPr/>
          <p:nvPr/>
        </p:nvSpPr>
        <p:spPr>
          <a:xfrm>
            <a:off x="7610129" y="733311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6738B-37D3-4948-8882-217C93D92FED}"/>
              </a:ext>
            </a:extLst>
          </p:cNvPr>
          <p:cNvSpPr txBox="1"/>
          <p:nvPr/>
        </p:nvSpPr>
        <p:spPr>
          <a:xfrm>
            <a:off x="7593095" y="726984"/>
            <a:ext cx="1884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顧客の顧客の</a:t>
            </a:r>
          </a:p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セット</a:t>
            </a: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例）スマホ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986D319-1575-2E4A-87BC-58096C8F4D37}"/>
              </a:ext>
            </a:extLst>
          </p:cNvPr>
          <p:cNvSpPr/>
          <p:nvPr/>
        </p:nvSpPr>
        <p:spPr>
          <a:xfrm>
            <a:off x="5159778" y="2230208"/>
            <a:ext cx="4602479" cy="1445331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4B4CB88-76A7-324F-B5BF-DC20ACBD13FC}"/>
              </a:ext>
            </a:extLst>
          </p:cNvPr>
          <p:cNvSpPr/>
          <p:nvPr/>
        </p:nvSpPr>
        <p:spPr>
          <a:xfrm>
            <a:off x="3991644" y="2556426"/>
            <a:ext cx="1656901" cy="1094112"/>
          </a:xfrm>
          <a:prstGeom prst="leftRightArrow">
            <a:avLst>
              <a:gd name="adj1" fmla="val 67698"/>
              <a:gd name="adj2" fmla="val 26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先読み、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企画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96018-150F-2C44-9AA1-5702D3A06395}"/>
              </a:ext>
            </a:extLst>
          </p:cNvPr>
          <p:cNvSpPr txBox="1"/>
          <p:nvPr/>
        </p:nvSpPr>
        <p:spPr>
          <a:xfrm>
            <a:off x="5605351" y="2522260"/>
            <a:ext cx="3967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トレンド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５G、６G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脱・スマホ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シンクライアント化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9D181-7BF5-9E43-92A8-83D781530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56" y="3817158"/>
            <a:ext cx="1700371" cy="973495"/>
          </a:xfrm>
          <a:prstGeom prst="rect">
            <a:avLst/>
          </a:prstGeom>
        </p:spPr>
      </p:pic>
      <p:sp>
        <p:nvSpPr>
          <p:cNvPr id="27" name="Oval Callout 26">
            <a:extLst>
              <a:ext uri="{FF2B5EF4-FFF2-40B4-BE49-F238E27FC236}">
                <a16:creationId xmlns:a16="http://schemas.microsoft.com/office/drawing/2014/main" id="{7C25586F-89DF-0540-A87F-30DD8204E6C9}"/>
              </a:ext>
            </a:extLst>
          </p:cNvPr>
          <p:cNvSpPr/>
          <p:nvPr/>
        </p:nvSpPr>
        <p:spPr>
          <a:xfrm>
            <a:off x="3435165" y="3521886"/>
            <a:ext cx="5480235" cy="1175295"/>
          </a:xfrm>
          <a:prstGeom prst="wedgeEllipseCallout">
            <a:avLst>
              <a:gd name="adj1" fmla="val -54186"/>
              <a:gd name="adj2" fmla="val 250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89D72-FB34-9E4D-95F0-CEF83DCB7527}"/>
              </a:ext>
            </a:extLst>
          </p:cNvPr>
          <p:cNvSpPr txBox="1"/>
          <p:nvPr/>
        </p:nvSpPr>
        <p:spPr>
          <a:xfrm>
            <a:off x="4064592" y="3674054"/>
            <a:ext cx="4438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知財部の人に協力してもらい、サプライチェーン全体を可視化して課題を先取りしています。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0489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4D7F8-88E7-A93E-BEEE-9D125A29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なぜ技術マーケなのか？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95AF2E-689A-EA75-7BDA-CA0D570C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B30F3D-D636-8665-D0BE-A0930837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CC403A-141C-1891-7363-37581056A735}"/>
              </a:ext>
            </a:extLst>
          </p:cNvPr>
          <p:cNvSpPr txBox="1"/>
          <p:nvPr/>
        </p:nvSpPr>
        <p:spPr>
          <a:xfrm>
            <a:off x="1437867" y="5068196"/>
            <a:ext cx="695575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+mj-ea"/>
                <a:ea typeface="+mj-ea"/>
              </a:rPr>
              <a:t>PBR</a:t>
            </a:r>
            <a:r>
              <a:rPr lang="ja-JP" altLang="en-US" sz="3200" b="1">
                <a:latin typeface="+mj-ea"/>
                <a:ea typeface="+mj-ea"/>
              </a:rPr>
              <a:t>１倍以上を目指すのが</a:t>
            </a:r>
            <a:endParaRPr lang="en-US" altLang="ja-JP" sz="3200" b="1" dirty="0">
              <a:latin typeface="+mj-ea"/>
              <a:ea typeface="+mj-ea"/>
            </a:endParaRPr>
          </a:p>
          <a:p>
            <a:r>
              <a:rPr kumimoji="1" lang="ja-JP" altLang="en-US" sz="4400" b="1">
                <a:latin typeface="+mj-ea"/>
                <a:ea typeface="+mj-ea"/>
              </a:rPr>
              <a:t>経営トップの責任になった</a:t>
            </a:r>
            <a:endParaRPr kumimoji="1" lang="ja-JP" altLang="en-US" sz="7200" b="1">
              <a:latin typeface="+mj-ea"/>
              <a:ea typeface="+mj-ea"/>
            </a:endParaRPr>
          </a:p>
        </p:txBody>
      </p:sp>
      <p:pic>
        <p:nvPicPr>
          <p:cNvPr id="7" name="図 6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56D9281D-A644-3484-0FD6-D591B9E2A3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5" y="571500"/>
            <a:ext cx="4867688" cy="2956725"/>
          </a:xfrm>
          <a:prstGeom prst="rect">
            <a:avLst/>
          </a:prstGeom>
        </p:spPr>
      </p:pic>
      <p:pic>
        <p:nvPicPr>
          <p:cNvPr id="9" name="図 8" descr="グラフ, 棒グラフ&#10;&#10;自動的に生成された説明">
            <a:extLst>
              <a:ext uri="{FF2B5EF4-FFF2-40B4-BE49-F238E27FC236}">
                <a16:creationId xmlns:a16="http://schemas.microsoft.com/office/drawing/2014/main" id="{0FF0BB3E-B4B2-4DE4-49E7-CCD0786276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390" y="571500"/>
            <a:ext cx="3879215" cy="316558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8D8E611-F129-09D5-1B2F-91AAB082A887}"/>
              </a:ext>
            </a:extLst>
          </p:cNvPr>
          <p:cNvSpPr txBox="1"/>
          <p:nvPr/>
        </p:nvSpPr>
        <p:spPr>
          <a:xfrm>
            <a:off x="311785" y="3528225"/>
            <a:ext cx="4340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i="0">
                <a:solidFill>
                  <a:srgbClr val="333333"/>
                </a:solidFill>
                <a:effectLst/>
                <a:latin typeface="-apple-system"/>
              </a:rPr>
              <a:t>「東証の開示リストが促す「</a:t>
            </a:r>
            <a:r>
              <a:rPr lang="en" altLang="ja-JP" sz="1200" i="0" dirty="0">
                <a:solidFill>
                  <a:srgbClr val="333333"/>
                </a:solidFill>
                <a:effectLst/>
                <a:latin typeface="-apple-system"/>
              </a:rPr>
              <a:t>PBR</a:t>
            </a:r>
            <a:r>
              <a:rPr lang="ja-JP" altLang="en-US" sz="1200" i="0">
                <a:solidFill>
                  <a:srgbClr val="333333"/>
                </a:solidFill>
                <a:effectLst/>
                <a:latin typeface="-apple-system"/>
              </a:rPr>
              <a:t>改革</a:t>
            </a:r>
            <a:r>
              <a:rPr lang="en-US" altLang="ja-JP" sz="1200" i="0" dirty="0">
                <a:solidFill>
                  <a:srgbClr val="333333"/>
                </a:solidFill>
                <a:effectLst/>
                <a:latin typeface="-apple-system"/>
              </a:rPr>
              <a:t>2.0</a:t>
            </a:r>
            <a:r>
              <a:rPr lang="ja-JP" altLang="en-US" sz="1200" i="0">
                <a:solidFill>
                  <a:srgbClr val="333333"/>
                </a:solidFill>
                <a:effectLst/>
                <a:latin typeface="-apple-system"/>
              </a:rPr>
              <a:t>」　</a:t>
            </a:r>
            <a:r>
              <a:rPr lang="en-US" altLang="ja-JP" sz="1200" i="0" dirty="0">
                <a:solidFill>
                  <a:srgbClr val="333333"/>
                </a:solidFill>
                <a:effectLst/>
                <a:latin typeface="-apple-system"/>
              </a:rPr>
              <a:t>15</a:t>
            </a:r>
            <a:r>
              <a:rPr lang="ja-JP" altLang="en-US" sz="1200" i="0">
                <a:solidFill>
                  <a:srgbClr val="333333"/>
                </a:solidFill>
                <a:effectLst/>
                <a:latin typeface="-apple-system"/>
              </a:rPr>
              <a:t>日公表へ」</a:t>
            </a:r>
            <a:endParaRPr lang="en-US" altLang="ja-JP" sz="120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/>
            <a:r>
              <a:rPr lang="ja-JP" altLang="en-US" sz="1200">
                <a:solidFill>
                  <a:srgbClr val="333333"/>
                </a:solidFill>
                <a:latin typeface="-apple-system"/>
              </a:rPr>
              <a:t>日本経済新聞　２０２４年１月１４日</a:t>
            </a:r>
            <a:endParaRPr lang="ja-JP" altLang="en-US" sz="1200" i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5F6FAB-748B-DBB9-2C5A-E74DDBEA75B6}"/>
              </a:ext>
            </a:extLst>
          </p:cNvPr>
          <p:cNvSpPr txBox="1"/>
          <p:nvPr/>
        </p:nvSpPr>
        <p:spPr>
          <a:xfrm>
            <a:off x="1048322" y="3956365"/>
            <a:ext cx="7734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b="1" i="0">
                <a:solidFill>
                  <a:srgbClr val="333333"/>
                </a:solidFill>
                <a:effectLst/>
                <a:latin typeface="-apple-system"/>
              </a:rPr>
              <a:t>記事抜粋</a:t>
            </a:r>
            <a:endParaRPr lang="en-US" altLang="ja-JP" sz="1600" b="1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/>
            <a:r>
              <a:rPr lang="ja-JP" altLang="en-US" sz="1600" b="0" i="0">
                <a:solidFill>
                  <a:srgbClr val="333333"/>
                </a:solidFill>
                <a:effectLst/>
                <a:latin typeface="-apple-system"/>
              </a:rPr>
              <a:t>自社株買いや増配は財務的に決めればいわば誰でもできる。それらは第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1600" b="0" i="0">
                <a:solidFill>
                  <a:srgbClr val="333333"/>
                </a:solidFill>
                <a:effectLst/>
                <a:latin typeface="-apple-system"/>
              </a:rPr>
              <a:t>幕。その後、事業を強くする本質的な議論になる。いかに競争優位を高め、持続的に企業価値の向上につなげるかという第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>
                <a:solidFill>
                  <a:srgbClr val="333333"/>
                </a:solidFill>
                <a:effectLst/>
                <a:latin typeface="-apple-system"/>
              </a:rPr>
              <a:t>幕が始まる。</a:t>
            </a:r>
          </a:p>
        </p:txBody>
      </p:sp>
    </p:spTree>
    <p:extLst>
      <p:ext uri="{BB962C8B-B14F-4D97-AF65-F5344CB8AC3E}">
        <p14:creationId xmlns:p14="http://schemas.microsoft.com/office/powerpoint/2010/main" val="104055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A150F-FB82-21C1-A927-5F8A0F0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評価の前提条件　</a:t>
            </a:r>
            <a:r>
              <a:rPr kumimoji="1" lang="en-US" altLang="ja-JP" dirty="0"/>
              <a:t>F</a:t>
            </a:r>
            <a:r>
              <a:rPr kumimoji="1" lang="ja-JP" altLang="en-US"/>
              <a:t>軸のための調査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C39196-DC07-7B33-8303-2F5BF6B2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50093-DA61-F7ED-FEE6-097EBD76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72A476F-749C-2B0A-A796-13802488C71D}"/>
              </a:ext>
            </a:extLst>
          </p:cNvPr>
          <p:cNvSpPr/>
          <p:nvPr/>
        </p:nvSpPr>
        <p:spPr>
          <a:xfrm>
            <a:off x="4953003" y="830905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/>
              <a:t>①</a:t>
            </a:r>
            <a:r>
              <a:rPr kumimoji="1" lang="ja-JP" altLang="en-US" sz="2400" b="1"/>
              <a:t>研究開発課題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45947F7-C4D4-45E7-0F79-5FD93FB417D8}"/>
              </a:ext>
            </a:extLst>
          </p:cNvPr>
          <p:cNvSpPr/>
          <p:nvPr/>
        </p:nvSpPr>
        <p:spPr>
          <a:xfrm>
            <a:off x="4953003" y="1728901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②</a:t>
            </a:r>
            <a:r>
              <a:rPr lang="ja-JP" altLang="en-US" sz="2400" b="1"/>
              <a:t>生産・製造上の課題</a:t>
            </a:r>
            <a:endParaRPr kumimoji="1" lang="ja-JP" altLang="en-US" sz="2400" b="1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CA6B83-693C-D793-4ED9-529F77876880}"/>
              </a:ext>
            </a:extLst>
          </p:cNvPr>
          <p:cNvSpPr/>
          <p:nvPr/>
        </p:nvSpPr>
        <p:spPr>
          <a:xfrm>
            <a:off x="4953002" y="2641284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③</a:t>
            </a:r>
            <a:r>
              <a:rPr lang="ja-JP" altLang="en-US" sz="2400" b="1"/>
              <a:t>評価課題</a:t>
            </a:r>
            <a:endParaRPr kumimoji="1" lang="ja-JP" altLang="en-US" sz="2400" b="1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C4583D4-449B-4A51-ECD6-270EC1F3504C}"/>
              </a:ext>
            </a:extLst>
          </p:cNvPr>
          <p:cNvSpPr/>
          <p:nvPr/>
        </p:nvSpPr>
        <p:spPr>
          <a:xfrm>
            <a:off x="4952999" y="4382106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⑤</a:t>
            </a:r>
            <a:r>
              <a:rPr kumimoji="1" lang="ja-JP" altLang="en-US" sz="2400" b="1"/>
              <a:t>競合調査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DEBF6BF-3BE9-1C99-E65D-75C0EE1482FB}"/>
              </a:ext>
            </a:extLst>
          </p:cNvPr>
          <p:cNvSpPr/>
          <p:nvPr/>
        </p:nvSpPr>
        <p:spPr>
          <a:xfrm>
            <a:off x="4953000" y="3537419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④F</a:t>
            </a:r>
            <a:r>
              <a:rPr lang="ja-JP" altLang="en-US" sz="2400" b="1"/>
              <a:t>軸の考案</a:t>
            </a:r>
            <a:endParaRPr kumimoji="1" lang="ja-JP" altLang="en-US" sz="2400" b="1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67D4906-20B7-8E1B-4810-BD92A3DC2C5A}"/>
              </a:ext>
            </a:extLst>
          </p:cNvPr>
          <p:cNvSpPr/>
          <p:nvPr/>
        </p:nvSpPr>
        <p:spPr>
          <a:xfrm>
            <a:off x="4952998" y="5261901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⑥F</a:t>
            </a:r>
            <a:r>
              <a:rPr lang="ja-JP" altLang="en-US" sz="2400" b="1"/>
              <a:t>軸の有無チェック</a:t>
            </a:r>
            <a:endParaRPr kumimoji="1" lang="ja-JP" altLang="en-US" sz="2400" b="1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D83F0A9B-F172-9B8B-6CDF-47334ECFAF78}"/>
              </a:ext>
            </a:extLst>
          </p:cNvPr>
          <p:cNvSpPr/>
          <p:nvPr/>
        </p:nvSpPr>
        <p:spPr>
          <a:xfrm>
            <a:off x="4253027" y="857909"/>
            <a:ext cx="542611" cy="2506129"/>
          </a:xfrm>
          <a:prstGeom prst="leftBrace">
            <a:avLst>
              <a:gd name="adj1" fmla="val 8333"/>
              <a:gd name="adj2" fmla="val 1271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カギ線コネクタ 21">
            <a:extLst>
              <a:ext uri="{FF2B5EF4-FFF2-40B4-BE49-F238E27FC236}">
                <a16:creationId xmlns:a16="http://schemas.microsoft.com/office/drawing/2014/main" id="{95FC291C-B6BE-86A1-43C5-1A52BB147AE6}"/>
              </a:ext>
            </a:extLst>
          </p:cNvPr>
          <p:cNvCxnSpPr>
            <a:cxnSpLocks/>
            <a:stCxn id="19" idx="3"/>
            <a:endCxn id="18" idx="3"/>
          </p:cNvCxnSpPr>
          <p:nvPr/>
        </p:nvCxnSpPr>
        <p:spPr>
          <a:xfrm flipV="1">
            <a:off x="8583863" y="3834137"/>
            <a:ext cx="2" cy="1724482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1370056-20BB-1E5A-F817-1BA4A419857B}"/>
              </a:ext>
            </a:extLst>
          </p:cNvPr>
          <p:cNvSpPr txBox="1"/>
          <p:nvPr/>
        </p:nvSpPr>
        <p:spPr>
          <a:xfrm>
            <a:off x="8844008" y="3834136"/>
            <a:ext cx="738664" cy="18139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/>
              <a:t>F</a:t>
            </a:r>
            <a:r>
              <a:rPr kumimoji="1" lang="ja-JP" altLang="en-US"/>
              <a:t>軸がない場合、</a:t>
            </a:r>
            <a:endParaRPr kumimoji="1" lang="en-US" altLang="ja-JP" dirty="0"/>
          </a:p>
          <a:p>
            <a:r>
              <a:rPr kumimoji="1" lang="ja-JP" altLang="en-US"/>
              <a:t>やりなおし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1C1822-608C-C61B-74C8-FDFE70497733}"/>
              </a:ext>
            </a:extLst>
          </p:cNvPr>
          <p:cNvSpPr txBox="1"/>
          <p:nvPr/>
        </p:nvSpPr>
        <p:spPr>
          <a:xfrm>
            <a:off x="813060" y="864839"/>
            <a:ext cx="371127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潜在ニーズ≒</a:t>
            </a:r>
            <a:endParaRPr kumimoji="1" lang="en-US" altLang="ja-JP" sz="2000" b="1" dirty="0"/>
          </a:p>
          <a:p>
            <a:r>
              <a:rPr kumimoji="1" lang="ja-JP" altLang="en-US" sz="2000" b="1"/>
              <a:t>顧客課題の先取り</a:t>
            </a:r>
            <a:endParaRPr kumimoji="1" lang="en-US" altLang="ja-JP" dirty="0"/>
          </a:p>
          <a:p>
            <a:r>
              <a:rPr kumimoji="1" lang="ja-JP" altLang="en-US"/>
              <a:t>・現場観察する方法</a:t>
            </a:r>
            <a:endParaRPr kumimoji="1" lang="en-US" altLang="ja-JP" dirty="0"/>
          </a:p>
          <a:p>
            <a:r>
              <a:rPr kumimoji="1" lang="ja-JP" altLang="en-US"/>
              <a:t>・生成</a:t>
            </a:r>
            <a:r>
              <a:rPr kumimoji="1" lang="en-US" altLang="ja-JP" dirty="0"/>
              <a:t>AI</a:t>
            </a:r>
            <a:r>
              <a:rPr kumimoji="1" lang="ja-JP" altLang="en-US"/>
              <a:t>を使う方法</a:t>
            </a:r>
            <a:endParaRPr kumimoji="1" lang="en-US" altLang="ja-JP" dirty="0"/>
          </a:p>
          <a:p>
            <a:r>
              <a:rPr lang="ja-JP" altLang="en-US"/>
              <a:t>・特許情報を使う方法</a:t>
            </a:r>
            <a:endParaRPr lang="en-US" altLang="ja-JP" dirty="0"/>
          </a:p>
          <a:p>
            <a:r>
              <a:rPr lang="ja-JP" altLang="en-US"/>
              <a:t>・現物を入手して分解する方法</a:t>
            </a:r>
            <a:endParaRPr lang="en-US" altLang="ja-JP" dirty="0"/>
          </a:p>
          <a:p>
            <a:r>
              <a:rPr kumimoji="1" lang="ja-JP" altLang="en-US"/>
              <a:t>・ディスカッションする方法</a:t>
            </a:r>
            <a:endParaRPr kumimoji="1" lang="en-US" altLang="ja-JP" dirty="0"/>
          </a:p>
          <a:p>
            <a:r>
              <a:rPr lang="ja-JP" altLang="en-US"/>
              <a:t>・アカデミア・専門家の利用</a:t>
            </a:r>
            <a:endParaRPr kumimoji="1" lang="en-US" altLang="ja-JP" dirty="0"/>
          </a:p>
          <a:p>
            <a:r>
              <a:rPr lang="ja-JP" altLang="en-US"/>
              <a:t>・ユーザーに教えてもらう、は</a:t>
            </a:r>
            <a:r>
              <a:rPr lang="en-US" altLang="ja-JP" dirty="0"/>
              <a:t>NG</a:t>
            </a:r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EA58F54-56EA-6945-E2DB-14A5238F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94" y="3492039"/>
            <a:ext cx="1574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2FA6-7802-500B-7DDC-7286DF6B3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E6E043-7EC5-D17F-1042-B4A42284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評価の前提条件　知財の評価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FB6E1B-5CDD-12AF-4BAB-6ACD466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D5537-980B-471B-3A1D-71D9D0A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A52886-CD46-DB37-40B7-89BDE78843D2}"/>
              </a:ext>
            </a:extLst>
          </p:cNvPr>
          <p:cNvSpPr txBox="1"/>
          <p:nvPr/>
        </p:nvSpPr>
        <p:spPr>
          <a:xfrm>
            <a:off x="535265" y="4696307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/>
              <a:t>知財の質が高ければ、模倣困難</a:t>
            </a:r>
            <a:endParaRPr lang="en-US" altLang="ja-JP" sz="4800" b="1" dirty="0"/>
          </a:p>
          <a:p>
            <a:r>
              <a:rPr kumimoji="1" lang="en-US" altLang="ja-JP" sz="4800" b="1" dirty="0"/>
              <a:t>F</a:t>
            </a:r>
            <a:r>
              <a:rPr kumimoji="1" lang="ja-JP" altLang="en-US" sz="4800" b="1"/>
              <a:t>軸と評価しても良い</a:t>
            </a: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1100F189-687E-EC3F-1212-DAB6EF155213}"/>
              </a:ext>
            </a:extLst>
          </p:cNvPr>
          <p:cNvSpPr/>
          <p:nvPr/>
        </p:nvSpPr>
        <p:spPr>
          <a:xfrm>
            <a:off x="754658" y="875883"/>
            <a:ext cx="3294102" cy="2214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権利範囲</a:t>
            </a:r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8A9538C9-681B-ACBA-97E8-0E6E5738FA87}"/>
              </a:ext>
            </a:extLst>
          </p:cNvPr>
          <p:cNvSpPr/>
          <p:nvPr/>
        </p:nvSpPr>
        <p:spPr>
          <a:xfrm>
            <a:off x="6343818" y="1372721"/>
            <a:ext cx="1611462" cy="10724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権利範囲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489728-8F11-8AF5-9BF4-453F9E4B516F}"/>
              </a:ext>
            </a:extLst>
          </p:cNvPr>
          <p:cNvSpPr txBox="1"/>
          <p:nvPr/>
        </p:nvSpPr>
        <p:spPr>
          <a:xfrm>
            <a:off x="5666727" y="3316845"/>
            <a:ext cx="40511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長いクレーム</a:t>
            </a:r>
            <a:endParaRPr kumimoji="1" lang="en-US" altLang="ja-JP" sz="2400" b="1" dirty="0"/>
          </a:p>
          <a:p>
            <a:r>
              <a:rPr lang="ja-JP" altLang="en-US"/>
              <a:t>≒先行技術との相違を作るために長い</a:t>
            </a:r>
            <a:endParaRPr lang="en-US" altLang="ja-JP" dirty="0"/>
          </a:p>
          <a:p>
            <a:r>
              <a:rPr kumimoji="1" lang="ja-JP" altLang="en-US"/>
              <a:t>≒権利範囲が狭い</a:t>
            </a:r>
            <a:br>
              <a:rPr kumimoji="1" lang="en-US" altLang="ja-JP" dirty="0"/>
            </a:br>
            <a:r>
              <a:rPr lang="ja-JP" altLang="en-US"/>
              <a:t>≒回避・模倣は用意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14FA32-1C9D-C95E-FA10-3FC2FEE22027}"/>
              </a:ext>
            </a:extLst>
          </p:cNvPr>
          <p:cNvSpPr txBox="1"/>
          <p:nvPr/>
        </p:nvSpPr>
        <p:spPr>
          <a:xfrm>
            <a:off x="1127760" y="3316845"/>
            <a:ext cx="2753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短い</a:t>
            </a:r>
            <a:r>
              <a:rPr kumimoji="1" lang="ja-JP" altLang="en-US" sz="2400" b="1"/>
              <a:t>クレーム</a:t>
            </a:r>
            <a:r>
              <a:rPr kumimoji="1" lang="en-US" altLang="ja-JP" sz="2400" b="1" baseline="30000" dirty="0"/>
              <a:t>※</a:t>
            </a:r>
          </a:p>
          <a:p>
            <a:r>
              <a:rPr lang="ja-JP" altLang="en-US"/>
              <a:t>≒権利範囲広い</a:t>
            </a:r>
            <a:endParaRPr kumimoji="1" lang="en-US" altLang="ja-JP" dirty="0"/>
          </a:p>
          <a:p>
            <a:r>
              <a:rPr kumimoji="1" lang="ja-JP" altLang="en-US"/>
              <a:t>≒技術的独自性が高い</a:t>
            </a:r>
            <a:endParaRPr kumimoji="1" lang="en-US" altLang="ja-JP" dirty="0"/>
          </a:p>
          <a:p>
            <a:r>
              <a:rPr kumimoji="1" lang="ja-JP" altLang="en-US"/>
              <a:t>≒模倣されづらい</a:t>
            </a:r>
            <a:endParaRPr kumimoji="1" lang="en-US" altLang="ja-JP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1094C70-AECB-B0F7-5496-1DB81AE397F0}"/>
              </a:ext>
            </a:extLst>
          </p:cNvPr>
          <p:cNvSpPr txBox="1"/>
          <p:nvPr/>
        </p:nvSpPr>
        <p:spPr>
          <a:xfrm>
            <a:off x="754658" y="6168101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/>
              <a:t>クレーム</a:t>
            </a:r>
            <a:r>
              <a:rPr kumimoji="1" lang="en-US" altLang="ja-JP" dirty="0"/>
              <a:t>…</a:t>
            </a:r>
            <a:r>
              <a:rPr kumimoji="1" lang="ja-JP" altLang="en-US"/>
              <a:t>特許請求の範囲（に書かれた文章のこと）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1DF9D5-80CD-3FDC-9835-D89F3A6FAA4B}"/>
              </a:ext>
            </a:extLst>
          </p:cNvPr>
          <p:cNvSpPr txBox="1"/>
          <p:nvPr/>
        </p:nvSpPr>
        <p:spPr>
          <a:xfrm>
            <a:off x="6734536" y="5481137"/>
            <a:ext cx="29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逆に、知財</a:t>
            </a:r>
            <a:r>
              <a:rPr lang="ja-JP" altLang="en-US"/>
              <a:t>が取れていても質が低ければ、模倣は用意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71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6253F7-E684-491A-CF43-9ABF6AF2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評価の前提条件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C7A64A-6626-6464-C942-8F622D74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B20A8-80BD-64DA-DBAC-56BB1380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4BB4D9-5936-E268-35AC-A2B2CF1D39D1}"/>
              </a:ext>
            </a:extLst>
          </p:cNvPr>
          <p:cNvSpPr txBox="1"/>
          <p:nvPr/>
        </p:nvSpPr>
        <p:spPr>
          <a:xfrm>
            <a:off x="397907" y="928254"/>
            <a:ext cx="9110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「競合がまだ出していないから、本テーマは差別化されている」</a:t>
            </a:r>
            <a:endParaRPr kumimoji="1" lang="en-US" altLang="ja-JP" sz="2400" b="1" dirty="0"/>
          </a:p>
          <a:p>
            <a:r>
              <a:rPr kumimoji="1" lang="ja-JP" altLang="en-US"/>
              <a:t>という主張をどのように評価すべきでしょうか？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5F1EDA-0258-9E95-07F6-550D2383B209}"/>
              </a:ext>
            </a:extLst>
          </p:cNvPr>
          <p:cNvSpPr txBox="1"/>
          <p:nvPr/>
        </p:nvSpPr>
        <p:spPr>
          <a:xfrm>
            <a:off x="845128" y="4689929"/>
            <a:ext cx="8215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評価ルール</a:t>
            </a:r>
            <a:endParaRPr kumimoji="1" lang="en-US" altLang="ja-JP" dirty="0"/>
          </a:p>
          <a:p>
            <a:r>
              <a:rPr kumimoji="1" lang="ja-JP" altLang="en-US" sz="2800" b="1"/>
              <a:t>同じ技術</a:t>
            </a:r>
            <a:r>
              <a:rPr kumimoji="1" lang="en-US" altLang="ja-JP" sz="2800" b="1" dirty="0"/>
              <a:t>PF</a:t>
            </a:r>
            <a:r>
              <a:rPr kumimoji="1" lang="ja-JP" altLang="en-US" sz="2800" b="1"/>
              <a:t>からは、同様のテーマが生まれる。</a:t>
            </a:r>
            <a:endParaRPr kumimoji="1" lang="en-US" altLang="ja-JP" sz="2800" b="1" dirty="0"/>
          </a:p>
          <a:p>
            <a:r>
              <a:rPr kumimoji="1" lang="ja-JP" altLang="en-US" sz="2000"/>
              <a:t>従って、競合が出していないことは、差別化を主張する理由にならない。ただし、排他的な特許（模倣困難なレベルの特許）が生まれていれば話は別。</a:t>
            </a:r>
            <a:endParaRPr kumimoji="1" lang="ja-JP" altLang="en-US" sz="2800"/>
          </a:p>
        </p:txBody>
      </p:sp>
      <p:sp>
        <p:nvSpPr>
          <p:cNvPr id="9" name="直方体 8">
            <a:extLst>
              <a:ext uri="{FF2B5EF4-FFF2-40B4-BE49-F238E27FC236}">
                <a16:creationId xmlns:a16="http://schemas.microsoft.com/office/drawing/2014/main" id="{276D317B-B73B-4D1D-7190-0311B8EA7210}"/>
              </a:ext>
            </a:extLst>
          </p:cNvPr>
          <p:cNvSpPr/>
          <p:nvPr/>
        </p:nvSpPr>
        <p:spPr>
          <a:xfrm>
            <a:off x="2008909" y="1792382"/>
            <a:ext cx="1898073" cy="1435728"/>
          </a:xfrm>
          <a:prstGeom prst="cube">
            <a:avLst>
              <a:gd name="adj" fmla="val 96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自社技術</a:t>
            </a:r>
          </a:p>
        </p:txBody>
      </p:sp>
      <p:sp>
        <p:nvSpPr>
          <p:cNvPr id="10" name="直方体 9">
            <a:extLst>
              <a:ext uri="{FF2B5EF4-FFF2-40B4-BE49-F238E27FC236}">
                <a16:creationId xmlns:a16="http://schemas.microsoft.com/office/drawing/2014/main" id="{840BCD65-B068-B217-687F-FEBD474ABB02}"/>
              </a:ext>
            </a:extLst>
          </p:cNvPr>
          <p:cNvSpPr/>
          <p:nvPr/>
        </p:nvSpPr>
        <p:spPr>
          <a:xfrm>
            <a:off x="5472545" y="1792382"/>
            <a:ext cx="1898073" cy="1435728"/>
          </a:xfrm>
          <a:prstGeom prst="cube">
            <a:avLst>
              <a:gd name="adj" fmla="val 96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競合技術</a:t>
            </a:r>
            <a:endParaRPr kumimoji="1" lang="ja-JP" altLang="en-US"/>
          </a:p>
        </p:txBody>
      </p:sp>
      <p:sp>
        <p:nvSpPr>
          <p:cNvPr id="11" name="下矢印 10">
            <a:extLst>
              <a:ext uri="{FF2B5EF4-FFF2-40B4-BE49-F238E27FC236}">
                <a16:creationId xmlns:a16="http://schemas.microsoft.com/office/drawing/2014/main" id="{72281B03-1CFA-2231-8538-1B472C705896}"/>
              </a:ext>
            </a:extLst>
          </p:cNvPr>
          <p:cNvSpPr/>
          <p:nvPr/>
        </p:nvSpPr>
        <p:spPr>
          <a:xfrm>
            <a:off x="2507671" y="3269675"/>
            <a:ext cx="845127" cy="40178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CDA74824-7D55-8B46-19E6-59C61352866F}"/>
              </a:ext>
            </a:extLst>
          </p:cNvPr>
          <p:cNvSpPr/>
          <p:nvPr/>
        </p:nvSpPr>
        <p:spPr>
          <a:xfrm>
            <a:off x="5999017" y="3269676"/>
            <a:ext cx="845127" cy="40178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64A113DD-527F-AD3F-23C0-7194F165DB5E}"/>
              </a:ext>
            </a:extLst>
          </p:cNvPr>
          <p:cNvSpPr/>
          <p:nvPr/>
        </p:nvSpPr>
        <p:spPr>
          <a:xfrm>
            <a:off x="1898072" y="3708075"/>
            <a:ext cx="2119746" cy="7897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テーマ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0716529-25C3-660A-DD65-83C002E75532}"/>
              </a:ext>
            </a:extLst>
          </p:cNvPr>
          <p:cNvSpPr/>
          <p:nvPr/>
        </p:nvSpPr>
        <p:spPr>
          <a:xfrm>
            <a:off x="5340924" y="3717757"/>
            <a:ext cx="2119746" cy="7897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テーマ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1D4BEB-C9F0-CD0B-2D1A-58DE0FCDDC23}"/>
              </a:ext>
            </a:extLst>
          </p:cNvPr>
          <p:cNvSpPr txBox="1"/>
          <p:nvPr/>
        </p:nvSpPr>
        <p:spPr>
          <a:xfrm>
            <a:off x="3352798" y="3283709"/>
            <a:ext cx="2809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Great minds think alike.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02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DFA851-1AE9-9C17-B5AB-B6DB2360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/>
              <a:t>軸創出までの道のり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6C725-C6DA-81F0-A693-88BE88C9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AFB3FA-DBE2-E93C-DFD7-E2ACA7F2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98CC4963-28F5-B0E6-81C9-725BF8AC1C35}"/>
              </a:ext>
            </a:extLst>
          </p:cNvPr>
          <p:cNvSpPr/>
          <p:nvPr/>
        </p:nvSpPr>
        <p:spPr>
          <a:xfrm>
            <a:off x="1120484" y="650351"/>
            <a:ext cx="1534454" cy="1073355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技術棚卸し</a:t>
            </a:r>
            <a:endParaRPr kumimoji="1" lang="en-US" altLang="ja-JP" dirty="0"/>
          </a:p>
          <a:p>
            <a:pPr algn="ctr"/>
            <a:r>
              <a:rPr lang="ja-JP" altLang="en-US"/>
              <a:t>結果確認</a:t>
            </a:r>
            <a:endParaRPr kumimoji="1" lang="ja-JP" altLang="en-US"/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2B5D45A9-09BB-3E4A-FD07-4DC404C71BBD}"/>
              </a:ext>
            </a:extLst>
          </p:cNvPr>
          <p:cNvSpPr/>
          <p:nvPr/>
        </p:nvSpPr>
        <p:spPr>
          <a:xfrm>
            <a:off x="2708124" y="637250"/>
            <a:ext cx="3068908" cy="402653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事業環境分析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8C51D764-F742-99EB-32D1-9DB0DAEC326C}"/>
              </a:ext>
            </a:extLst>
          </p:cNvPr>
          <p:cNvSpPr/>
          <p:nvPr/>
        </p:nvSpPr>
        <p:spPr>
          <a:xfrm>
            <a:off x="2708124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PEST</a:t>
            </a:r>
            <a:endParaRPr kumimoji="1" lang="ja-JP" altLang="en-US"/>
          </a:p>
        </p:txBody>
      </p:sp>
      <p:sp>
        <p:nvSpPr>
          <p:cNvPr id="8" name="ホームベース 7">
            <a:extLst>
              <a:ext uri="{FF2B5EF4-FFF2-40B4-BE49-F238E27FC236}">
                <a16:creationId xmlns:a16="http://schemas.microsoft.com/office/drawing/2014/main" id="{3313A743-1ADE-7271-2E0C-DEC3AF0285B2}"/>
              </a:ext>
            </a:extLst>
          </p:cNvPr>
          <p:cNvSpPr/>
          <p:nvPr/>
        </p:nvSpPr>
        <p:spPr>
          <a:xfrm>
            <a:off x="3475351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サプライチェーン</a:t>
            </a:r>
            <a:endParaRPr kumimoji="1" lang="ja-JP" altLang="en-US" sz="1000"/>
          </a:p>
        </p:txBody>
      </p:sp>
      <p:sp>
        <p:nvSpPr>
          <p:cNvPr id="9" name="ホームベース 8">
            <a:extLst>
              <a:ext uri="{FF2B5EF4-FFF2-40B4-BE49-F238E27FC236}">
                <a16:creationId xmlns:a16="http://schemas.microsoft.com/office/drawing/2014/main" id="{9CD76088-CA1E-3D7E-4281-563EB30BBE34}"/>
              </a:ext>
            </a:extLst>
          </p:cNvPr>
          <p:cNvSpPr/>
          <p:nvPr/>
        </p:nvSpPr>
        <p:spPr>
          <a:xfrm>
            <a:off x="4242578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顧客課題</a:t>
            </a:r>
          </a:p>
        </p:txBody>
      </p:sp>
      <p:sp>
        <p:nvSpPr>
          <p:cNvPr id="10" name="ホームベース 9">
            <a:extLst>
              <a:ext uri="{FF2B5EF4-FFF2-40B4-BE49-F238E27FC236}">
                <a16:creationId xmlns:a16="http://schemas.microsoft.com/office/drawing/2014/main" id="{63471CF8-884A-ABDC-B131-28839D4499F5}"/>
              </a:ext>
            </a:extLst>
          </p:cNvPr>
          <p:cNvSpPr/>
          <p:nvPr/>
        </p:nvSpPr>
        <p:spPr>
          <a:xfrm>
            <a:off x="5009805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外部技術</a:t>
            </a:r>
          </a:p>
        </p:txBody>
      </p:sp>
      <p:sp>
        <p:nvSpPr>
          <p:cNvPr id="11" name="ホームベース 10">
            <a:extLst>
              <a:ext uri="{FF2B5EF4-FFF2-40B4-BE49-F238E27FC236}">
                <a16:creationId xmlns:a16="http://schemas.microsoft.com/office/drawing/2014/main" id="{73337842-317C-ED17-9FA6-5F76529B4915}"/>
              </a:ext>
            </a:extLst>
          </p:cNvPr>
          <p:cNvSpPr/>
          <p:nvPr/>
        </p:nvSpPr>
        <p:spPr>
          <a:xfrm>
            <a:off x="5809898" y="637250"/>
            <a:ext cx="1534454" cy="1073355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</a:t>
            </a:r>
            <a:r>
              <a:rPr kumimoji="1" lang="ja-JP" altLang="en-US"/>
              <a:t>軸考案</a:t>
            </a:r>
            <a:endParaRPr kumimoji="1" lang="en-US" altLang="ja-JP" dirty="0"/>
          </a:p>
          <a:p>
            <a:pPr algn="ctr"/>
            <a:r>
              <a:rPr kumimoji="1" lang="ja-JP" altLang="en-US" sz="1400"/>
              <a:t>提案内容精査</a:t>
            </a:r>
            <a:endParaRPr kumimoji="1" lang="en-US" altLang="ja-JP" dirty="0"/>
          </a:p>
          <a:p>
            <a:pPr algn="ctr"/>
            <a:r>
              <a:rPr lang="ja-JP" altLang="en-US"/>
              <a:t>競合調査</a:t>
            </a:r>
            <a:endParaRPr kumimoji="1" lang="ja-JP" altLang="en-US"/>
          </a:p>
        </p:txBody>
      </p:sp>
      <p:sp>
        <p:nvSpPr>
          <p:cNvPr id="12" name="ホームベース 11">
            <a:extLst>
              <a:ext uri="{FF2B5EF4-FFF2-40B4-BE49-F238E27FC236}">
                <a16:creationId xmlns:a16="http://schemas.microsoft.com/office/drawing/2014/main" id="{40ADBBEE-4F2D-72E4-4137-7EAD02CAD469}"/>
              </a:ext>
            </a:extLst>
          </p:cNvPr>
          <p:cNvSpPr/>
          <p:nvPr/>
        </p:nvSpPr>
        <p:spPr>
          <a:xfrm>
            <a:off x="7380946" y="637249"/>
            <a:ext cx="1534454" cy="1085285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ユーザ評価系</a:t>
            </a:r>
            <a:endParaRPr kumimoji="1" lang="en-US" altLang="ja-JP" sz="1600" dirty="0"/>
          </a:p>
          <a:p>
            <a:pPr algn="ctr"/>
            <a:r>
              <a:rPr lang="ja-JP" altLang="en-US" sz="1600"/>
              <a:t>投資提案</a:t>
            </a:r>
            <a:endParaRPr kumimoji="1" lang="ja-JP" altLang="en-US" sz="1600"/>
          </a:p>
        </p:txBody>
      </p:sp>
      <p:sp>
        <p:nvSpPr>
          <p:cNvPr id="14" name="左右矢印 13">
            <a:extLst>
              <a:ext uri="{FF2B5EF4-FFF2-40B4-BE49-F238E27FC236}">
                <a16:creationId xmlns:a16="http://schemas.microsoft.com/office/drawing/2014/main" id="{651D8889-D646-92A0-8557-2ACB171C0F31}"/>
              </a:ext>
            </a:extLst>
          </p:cNvPr>
          <p:cNvSpPr/>
          <p:nvPr/>
        </p:nvSpPr>
        <p:spPr>
          <a:xfrm>
            <a:off x="946496" y="1699250"/>
            <a:ext cx="7899400" cy="812800"/>
          </a:xfrm>
          <a:prstGeom prst="leftRightArrow">
            <a:avLst>
              <a:gd name="adj1" fmla="val 65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/>
              <a:t>すべての作業を生成</a:t>
            </a:r>
            <a:r>
              <a:rPr kumimoji="1" lang="en-US" altLang="ja-JP" sz="2400" b="1" dirty="0"/>
              <a:t>AI</a:t>
            </a:r>
            <a:r>
              <a:rPr kumimoji="1" lang="ja-JP" altLang="en-US" sz="2400" b="1"/>
              <a:t>でカンタン・迅速に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FF9E77-D341-90D7-B5A3-0A268B77A5DD}"/>
              </a:ext>
            </a:extLst>
          </p:cNvPr>
          <p:cNvSpPr txBox="1"/>
          <p:nvPr/>
        </p:nvSpPr>
        <p:spPr>
          <a:xfrm>
            <a:off x="787379" y="276108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/>
              <a:t>生まれ変わりプロジェクトの実施事項</a:t>
            </a:r>
            <a:endParaRPr lang="en-US" altLang="ja-JP" b="1" dirty="0"/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28DC4BB-30AA-DCFC-9EEF-53D3B33BD54C}"/>
              </a:ext>
            </a:extLst>
          </p:cNvPr>
          <p:cNvGraphicFramePr>
            <a:graphicFrameLocks noGrp="1"/>
          </p:cNvGraphicFramePr>
          <p:nvPr/>
        </p:nvGraphicFramePr>
        <p:xfrm>
          <a:off x="1155700" y="3168529"/>
          <a:ext cx="7496810" cy="3167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5554">
                  <a:extLst>
                    <a:ext uri="{9D8B030D-6E8A-4147-A177-3AD203B41FA5}">
                      <a16:colId xmlns:a16="http://schemas.microsoft.com/office/drawing/2014/main" val="2097383664"/>
                    </a:ext>
                  </a:extLst>
                </a:gridCol>
                <a:gridCol w="2795546">
                  <a:extLst>
                    <a:ext uri="{9D8B030D-6E8A-4147-A177-3AD203B41FA5}">
                      <a16:colId xmlns:a16="http://schemas.microsoft.com/office/drawing/2014/main" val="3701705841"/>
                    </a:ext>
                  </a:extLst>
                </a:gridCol>
                <a:gridCol w="2505710">
                  <a:extLst>
                    <a:ext uri="{9D8B030D-6E8A-4147-A177-3AD203B41FA5}">
                      <a16:colId xmlns:a16="http://schemas.microsoft.com/office/drawing/2014/main" val="2363650765"/>
                    </a:ext>
                  </a:extLst>
                </a:gridCol>
              </a:tblGrid>
              <a:tr h="39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事務局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プロジェクトメンバー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生成</a:t>
                      </a:r>
                      <a:r>
                        <a:rPr kumimoji="1" lang="en-US" altLang="ja-JP" dirty="0"/>
                        <a:t>AI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3684755"/>
                  </a:ext>
                </a:extLst>
              </a:tr>
              <a:tr h="277284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3716822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883F713-697A-C825-5CAE-5C56314ADEC3}"/>
              </a:ext>
            </a:extLst>
          </p:cNvPr>
          <p:cNvSpPr/>
          <p:nvPr/>
        </p:nvSpPr>
        <p:spPr>
          <a:xfrm>
            <a:off x="1320800" y="3606800"/>
            <a:ext cx="1889760" cy="487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技術の棚卸し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302487-C36D-2FDA-B709-136D2AF469C8}"/>
              </a:ext>
            </a:extLst>
          </p:cNvPr>
          <p:cNvSpPr/>
          <p:nvPr/>
        </p:nvSpPr>
        <p:spPr>
          <a:xfrm>
            <a:off x="3460594" y="4094653"/>
            <a:ext cx="2543163" cy="53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事業環境分析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80C91E4-D298-7352-6736-F862C48C07CF}"/>
              </a:ext>
            </a:extLst>
          </p:cNvPr>
          <p:cNvSpPr/>
          <p:nvPr/>
        </p:nvSpPr>
        <p:spPr>
          <a:xfrm>
            <a:off x="3459670" y="4688095"/>
            <a:ext cx="2543163" cy="53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</a:t>
            </a:r>
            <a:r>
              <a:rPr kumimoji="1" lang="ja-JP" altLang="en-US"/>
              <a:t>軸考案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A6FEC95-EFE3-D568-0348-46389F73253E}"/>
              </a:ext>
            </a:extLst>
          </p:cNvPr>
          <p:cNvSpPr/>
          <p:nvPr/>
        </p:nvSpPr>
        <p:spPr>
          <a:xfrm>
            <a:off x="3468906" y="5287397"/>
            <a:ext cx="2543163" cy="53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投資提案</a:t>
            </a:r>
          </a:p>
        </p:txBody>
      </p:sp>
      <p:sp>
        <p:nvSpPr>
          <p:cNvPr id="24" name="左カーブ矢印 23">
            <a:extLst>
              <a:ext uri="{FF2B5EF4-FFF2-40B4-BE49-F238E27FC236}">
                <a16:creationId xmlns:a16="http://schemas.microsoft.com/office/drawing/2014/main" id="{A2E29A1B-9B6D-9DD8-F131-DF860D31D5D2}"/>
              </a:ext>
            </a:extLst>
          </p:cNvPr>
          <p:cNvSpPr/>
          <p:nvPr/>
        </p:nvSpPr>
        <p:spPr>
          <a:xfrm>
            <a:off x="6012069" y="4245226"/>
            <a:ext cx="735245" cy="1422985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" name="グラフィックス 24" descr="脳 枠線">
            <a:extLst>
              <a:ext uri="{FF2B5EF4-FFF2-40B4-BE49-F238E27FC236}">
                <a16:creationId xmlns:a16="http://schemas.microsoft.com/office/drawing/2014/main" id="{0A8FBD8A-7AAA-1B6C-2A78-AFA39329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002" y="4094653"/>
            <a:ext cx="1320894" cy="132089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D3D1E20-DE75-EFD7-F17A-B440F0EDBED2}"/>
              </a:ext>
            </a:extLst>
          </p:cNvPr>
          <p:cNvSpPr/>
          <p:nvPr/>
        </p:nvSpPr>
        <p:spPr>
          <a:xfrm>
            <a:off x="1253490" y="5902835"/>
            <a:ext cx="4749343" cy="39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共有会・報告会</a:t>
            </a:r>
          </a:p>
        </p:txBody>
      </p:sp>
      <p:sp>
        <p:nvSpPr>
          <p:cNvPr id="30" name="角丸四角形吹き出し 29">
            <a:extLst>
              <a:ext uri="{FF2B5EF4-FFF2-40B4-BE49-F238E27FC236}">
                <a16:creationId xmlns:a16="http://schemas.microsoft.com/office/drawing/2014/main" id="{72A64A2F-702B-9D96-86EB-FE3904CEBFC8}"/>
              </a:ext>
            </a:extLst>
          </p:cNvPr>
          <p:cNvSpPr/>
          <p:nvPr/>
        </p:nvSpPr>
        <p:spPr>
          <a:xfrm>
            <a:off x="5235884" y="2519825"/>
            <a:ext cx="3342212" cy="581459"/>
          </a:xfrm>
          <a:prstGeom prst="wedgeRoundRectCallout">
            <a:avLst>
              <a:gd name="adj1" fmla="val 57390"/>
              <a:gd name="adj2" fmla="val 27955"/>
              <a:gd name="adj3" fmla="val 16667"/>
            </a:avLst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/>
              <a:t>如水では、すべての作業をカンタンにするプロンプトを提供できます。</a:t>
            </a:r>
          </a:p>
        </p:txBody>
      </p:sp>
      <p:pic>
        <p:nvPicPr>
          <p:cNvPr id="31" name="図 30" descr="木製の棚&#10;&#10;低い精度で自動的に生成された説明">
            <a:extLst>
              <a:ext uri="{FF2B5EF4-FFF2-40B4-BE49-F238E27FC236}">
                <a16:creationId xmlns:a16="http://schemas.microsoft.com/office/drawing/2014/main" id="{19BFD23B-DE6A-107E-0F66-1C99BC50C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483"/>
          <a:stretch/>
        </p:blipFill>
        <p:spPr>
          <a:xfrm>
            <a:off x="8742921" y="3404805"/>
            <a:ext cx="1127039" cy="43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4295465-D7FA-B699-68BE-94760BF1F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4" y="2840348"/>
            <a:ext cx="748707" cy="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9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5D003-911D-341D-B36C-86225ABC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技術融合で独自技術創出のイメージ：こんなことがカンタンにできます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7C8D78-5632-F6D4-C33B-D0B5ED7B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E64AC-7458-0565-6B55-84EC8181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329F651-BCBD-AF51-42FB-C5B8D92E542B}"/>
              </a:ext>
            </a:extLst>
          </p:cNvPr>
          <p:cNvGraphicFramePr>
            <a:graphicFrameLocks noGrp="1"/>
          </p:cNvGraphicFramePr>
          <p:nvPr/>
        </p:nvGraphicFramePr>
        <p:xfrm>
          <a:off x="579298" y="972489"/>
          <a:ext cx="9009204" cy="544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754">
                  <a:extLst>
                    <a:ext uri="{9D8B030D-6E8A-4147-A177-3AD203B41FA5}">
                      <a16:colId xmlns:a16="http://schemas.microsoft.com/office/drawing/2014/main" val="1100353974"/>
                    </a:ext>
                  </a:extLst>
                </a:gridCol>
                <a:gridCol w="453812">
                  <a:extLst>
                    <a:ext uri="{9D8B030D-6E8A-4147-A177-3AD203B41FA5}">
                      <a16:colId xmlns:a16="http://schemas.microsoft.com/office/drawing/2014/main" val="218236471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155949487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47102743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901186710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068085833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781872946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70062705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3095986979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310159517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3613071235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3110940577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4256048009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810133358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00429065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271830649"/>
                    </a:ext>
                  </a:extLst>
                </a:gridCol>
              </a:tblGrid>
              <a:tr h="336887">
                <a:tc gridSpan="2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8024"/>
                  </a:ext>
                </a:extLst>
              </a:tr>
              <a:tr h="336887">
                <a:tc gridSpan="2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E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G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H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J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K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L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M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N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79780"/>
                  </a:ext>
                </a:extLst>
              </a:tr>
              <a:tr h="336887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X</a:t>
                      </a:r>
                      <a:r>
                        <a:rPr kumimoji="1" lang="ja-JP" altLang="en-US" sz="1600"/>
                        <a:t>の</a:t>
                      </a:r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2542847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40835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31195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60013"/>
                  </a:ext>
                </a:extLst>
              </a:tr>
              <a:tr h="336887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Y</a:t>
                      </a:r>
                      <a:r>
                        <a:rPr kumimoji="1" lang="ja-JP" altLang="en-US" sz="1600"/>
                        <a:t>の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19477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39494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899261"/>
                  </a:ext>
                </a:extLst>
              </a:tr>
              <a:tr h="336887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Z</a:t>
                      </a:r>
                      <a:r>
                        <a:rPr kumimoji="1" lang="ja-JP" altLang="en-US" sz="1600"/>
                        <a:t>の</a:t>
                      </a:r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83680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53099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12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1793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13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57202"/>
                  </a:ext>
                </a:extLst>
              </a:tr>
              <a:tr h="336887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W</a:t>
                      </a:r>
                      <a:r>
                        <a:rPr kumimoji="1" lang="ja-JP" altLang="en-US" sz="1600"/>
                        <a:t>の</a:t>
                      </a:r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14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62852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15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951404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16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979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31631D-05E6-282A-FAA8-BC1E2A461BE9}"/>
              </a:ext>
            </a:extLst>
          </p:cNvPr>
          <p:cNvSpPr txBox="1"/>
          <p:nvPr/>
        </p:nvSpPr>
        <p:spPr>
          <a:xfrm>
            <a:off x="3545912" y="51949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保有</a:t>
            </a:r>
            <a:r>
              <a:rPr kumimoji="1" lang="ja-JP" altLang="en-US" sz="2400" b="1"/>
              <a:t>技術</a:t>
            </a:r>
            <a:r>
              <a:rPr kumimoji="1" lang="ja-JP" altLang="en-US"/>
              <a:t>の独自の組み合わせ面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A9F966-6CB7-27F0-7009-C66577D9D3C7}"/>
              </a:ext>
            </a:extLst>
          </p:cNvPr>
          <p:cNvSpPr txBox="1"/>
          <p:nvPr/>
        </p:nvSpPr>
        <p:spPr>
          <a:xfrm>
            <a:off x="25299" y="3020991"/>
            <a:ext cx="553998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/>
              <a:t>顧客事業の</a:t>
            </a:r>
            <a:r>
              <a:rPr kumimoji="1" lang="ja-JP" altLang="en-US" sz="2400" b="1"/>
              <a:t>課題</a:t>
            </a:r>
            <a:r>
              <a:rPr kumimoji="1" lang="ja-JP" altLang="en-US"/>
              <a:t>面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BC511740-03A4-0728-B6BE-EF0ADD255944}"/>
              </a:ext>
            </a:extLst>
          </p:cNvPr>
          <p:cNvSpPr/>
          <p:nvPr/>
        </p:nvSpPr>
        <p:spPr>
          <a:xfrm>
            <a:off x="1668686" y="2176039"/>
            <a:ext cx="729205" cy="40858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E132F128-9DEF-3E48-3E00-99E8051D9E14}"/>
              </a:ext>
            </a:extLst>
          </p:cNvPr>
          <p:cNvSpPr/>
          <p:nvPr/>
        </p:nvSpPr>
        <p:spPr>
          <a:xfrm rot="5400000">
            <a:off x="5335928" y="86808"/>
            <a:ext cx="729205" cy="40858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EFBB2F-B755-62A9-2150-71ED8E842D8C}"/>
              </a:ext>
            </a:extLst>
          </p:cNvPr>
          <p:cNvSpPr txBox="1"/>
          <p:nvPr/>
        </p:nvSpPr>
        <p:spPr>
          <a:xfrm>
            <a:off x="2621662" y="2715503"/>
            <a:ext cx="6531419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①</a:t>
            </a:r>
            <a:r>
              <a:rPr kumimoji="1" lang="ja-JP" altLang="en-US" sz="2000" b="1"/>
              <a:t>オートマチックな顧客課題分析結果と</a:t>
            </a:r>
            <a:endParaRPr kumimoji="1" lang="en-US" altLang="ja-JP" sz="2000" b="1" dirty="0"/>
          </a:p>
          <a:p>
            <a:r>
              <a:rPr lang="en-US" altLang="ja-JP" sz="2000" b="1" dirty="0"/>
              <a:t>②</a:t>
            </a:r>
            <a:r>
              <a:rPr lang="ja-JP" altLang="en-US" sz="2000" b="1"/>
              <a:t>オートマチックな</a:t>
            </a:r>
            <a:r>
              <a:rPr kumimoji="1" lang="ja-JP" altLang="en-US" sz="2000" b="1"/>
              <a:t>技術の組み合わせにより、</a:t>
            </a:r>
            <a:endParaRPr kumimoji="1" lang="en-US" altLang="ja-JP" sz="2000" b="1" dirty="0"/>
          </a:p>
          <a:p>
            <a:r>
              <a:rPr kumimoji="1" lang="ja-JP" altLang="en-US" sz="2000" b="1"/>
              <a:t>競合にはない独自ソリューションを検討可能</a:t>
            </a:r>
            <a:endParaRPr kumimoji="1" lang="en-US" altLang="ja-JP" sz="2000" b="1" dirty="0"/>
          </a:p>
          <a:p>
            <a:endParaRPr kumimoji="1" lang="en-US" altLang="ja-JP" sz="2000" b="1" dirty="0"/>
          </a:p>
          <a:p>
            <a:r>
              <a:rPr lang="ja-JP" altLang="en-US" sz="2000" b="1"/>
              <a:t>例）以下のアイデアを自動生成</a:t>
            </a:r>
            <a:endParaRPr lang="en-US" altLang="ja-JP" sz="2000" b="1" dirty="0"/>
          </a:p>
          <a:p>
            <a:r>
              <a:rPr lang="ja-JP" altLang="en-US" sz="2000" b="1"/>
              <a:t>課題１に技術</a:t>
            </a:r>
            <a:r>
              <a:rPr lang="en-US" altLang="ja-JP" sz="2000" b="1" dirty="0"/>
              <a:t>A</a:t>
            </a:r>
            <a:r>
              <a:rPr lang="ja-JP" altLang="en-US" sz="2000" b="1"/>
              <a:t>＋</a:t>
            </a:r>
            <a:r>
              <a:rPr lang="en-US" altLang="ja-JP" sz="2000" b="1" dirty="0"/>
              <a:t>K</a:t>
            </a:r>
          </a:p>
          <a:p>
            <a:r>
              <a:rPr lang="ja-JP" altLang="en-US" sz="2000" b="1"/>
              <a:t>課題２に技術</a:t>
            </a:r>
            <a:r>
              <a:rPr lang="en-US" altLang="ja-JP" sz="2000" b="1" dirty="0"/>
              <a:t>B</a:t>
            </a:r>
            <a:r>
              <a:rPr lang="ja-JP" altLang="en-US" sz="2000" b="1"/>
              <a:t>＋</a:t>
            </a:r>
            <a:r>
              <a:rPr lang="en-US" altLang="ja-JP" sz="2000" b="1" dirty="0"/>
              <a:t>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EEC29D-131D-3534-C54B-FB05F98C94BA}"/>
              </a:ext>
            </a:extLst>
          </p:cNvPr>
          <p:cNvSpPr txBox="1"/>
          <p:nvPr/>
        </p:nvSpPr>
        <p:spPr>
          <a:xfrm>
            <a:off x="5083900" y="5221705"/>
            <a:ext cx="44640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オートマチック化により、</a:t>
            </a:r>
            <a:r>
              <a:rPr lang="ja-JP" altLang="en-US" sz="2400" b="1"/>
              <a:t>早い段階で</a:t>
            </a:r>
            <a:r>
              <a:rPr kumimoji="1" lang="ja-JP" altLang="en-US" sz="2400" b="1"/>
              <a:t>技術者は独自技術が顧客に適用できるかを検討できる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DFA5A75B-60C8-FBDF-9F45-075C0C086D43}"/>
              </a:ext>
            </a:extLst>
          </p:cNvPr>
          <p:cNvSpPr/>
          <p:nvPr/>
        </p:nvSpPr>
        <p:spPr>
          <a:xfrm rot="3024065">
            <a:off x="6427795" y="4012215"/>
            <a:ext cx="1009480" cy="1430554"/>
          </a:xfrm>
          <a:prstGeom prst="rightArrow">
            <a:avLst>
              <a:gd name="adj1" fmla="val 50000"/>
              <a:gd name="adj2" fmla="val 625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DE8E8BB7-618F-F3C7-7733-CF0593A2817A}"/>
              </a:ext>
            </a:extLst>
          </p:cNvPr>
          <p:cNvSpPr/>
          <p:nvPr/>
        </p:nvSpPr>
        <p:spPr>
          <a:xfrm>
            <a:off x="7918325" y="1635760"/>
            <a:ext cx="1375485" cy="1550028"/>
          </a:xfrm>
          <a:prstGeom prst="wedgeRoundRectCallout">
            <a:avLst>
              <a:gd name="adj1" fmla="val 35123"/>
              <a:gd name="adj2" fmla="val 62283"/>
              <a:gd name="adj3" fmla="val 16667"/>
            </a:avLst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/>
              <a:t>如水では、カンタンにできるプロンプトを提供できます。</a:t>
            </a:r>
          </a:p>
        </p:txBody>
      </p:sp>
      <p:pic>
        <p:nvPicPr>
          <p:cNvPr id="14" name="図 13" descr="木製の棚&#10;&#10;低い精度で自動的に生成された説明">
            <a:extLst>
              <a:ext uri="{FF2B5EF4-FFF2-40B4-BE49-F238E27FC236}">
                <a16:creationId xmlns:a16="http://schemas.microsoft.com/office/drawing/2014/main" id="{698F5300-C986-C46A-171F-34EB95BB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483"/>
          <a:stretch/>
        </p:blipFill>
        <p:spPr>
          <a:xfrm>
            <a:off x="8742921" y="3750245"/>
            <a:ext cx="1127039" cy="43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01FF0-2FFE-2E35-7EEE-C48B7FF74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4" y="3185788"/>
            <a:ext cx="748707" cy="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8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1D8CE-11B6-2FA0-64BA-001CD885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事業環境分析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400508-89E3-1C98-DAD6-6C09B57F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67F89-8D03-6DBF-34AB-0D3DC8BB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FF0245A3-ED7C-70CB-538D-3CB84F4D61B6}"/>
              </a:ext>
            </a:extLst>
          </p:cNvPr>
          <p:cNvSpPr/>
          <p:nvPr/>
        </p:nvSpPr>
        <p:spPr>
          <a:xfrm>
            <a:off x="2708124" y="637250"/>
            <a:ext cx="3068908" cy="402653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事業環境分析</a:t>
            </a: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6C28B053-E7DA-0561-D1FE-81759AA3A940}"/>
              </a:ext>
            </a:extLst>
          </p:cNvPr>
          <p:cNvSpPr/>
          <p:nvPr/>
        </p:nvSpPr>
        <p:spPr>
          <a:xfrm>
            <a:off x="2708124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PEST</a:t>
            </a:r>
            <a:endParaRPr kumimoji="1" lang="ja-JP" altLang="en-US"/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B00A2EB-6040-22E6-1406-AC914D2FFAC4}"/>
              </a:ext>
            </a:extLst>
          </p:cNvPr>
          <p:cNvSpPr/>
          <p:nvPr/>
        </p:nvSpPr>
        <p:spPr>
          <a:xfrm>
            <a:off x="3475351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サプライチェーン</a:t>
            </a:r>
            <a:endParaRPr kumimoji="1" lang="ja-JP" altLang="en-US" sz="1000"/>
          </a:p>
        </p:txBody>
      </p:sp>
      <p:sp>
        <p:nvSpPr>
          <p:cNvPr id="8" name="ホームベース 7">
            <a:extLst>
              <a:ext uri="{FF2B5EF4-FFF2-40B4-BE49-F238E27FC236}">
                <a16:creationId xmlns:a16="http://schemas.microsoft.com/office/drawing/2014/main" id="{B17DE621-2A3E-5997-AA6B-14F357B40D43}"/>
              </a:ext>
            </a:extLst>
          </p:cNvPr>
          <p:cNvSpPr/>
          <p:nvPr/>
        </p:nvSpPr>
        <p:spPr>
          <a:xfrm>
            <a:off x="4242578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顧客課題</a:t>
            </a:r>
          </a:p>
        </p:txBody>
      </p:sp>
      <p:sp>
        <p:nvSpPr>
          <p:cNvPr id="9" name="ホームベース 8">
            <a:extLst>
              <a:ext uri="{FF2B5EF4-FFF2-40B4-BE49-F238E27FC236}">
                <a16:creationId xmlns:a16="http://schemas.microsoft.com/office/drawing/2014/main" id="{16AFD61F-96BF-6E8D-2A62-0A99D5158879}"/>
              </a:ext>
            </a:extLst>
          </p:cNvPr>
          <p:cNvSpPr/>
          <p:nvPr/>
        </p:nvSpPr>
        <p:spPr>
          <a:xfrm>
            <a:off x="5009805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外部技術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10FBF1A-51AF-8E4D-1F56-1E7D4941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98" y="1995611"/>
            <a:ext cx="4720702" cy="2854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3688CCF-47C4-3DBD-E244-C396DD49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1984947"/>
            <a:ext cx="4911992" cy="2851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505675-6E8B-BE90-FCF0-288530372DB8}"/>
              </a:ext>
            </a:extLst>
          </p:cNvPr>
          <p:cNvSpPr txBox="1"/>
          <p:nvPr/>
        </p:nvSpPr>
        <p:spPr>
          <a:xfrm>
            <a:off x="717205" y="5083156"/>
            <a:ext cx="858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事業環境分析のためのプロンプトを提供して爆速化。</a:t>
            </a:r>
            <a:endParaRPr kumimoji="1" lang="en-US" altLang="ja-JP" sz="2800" b="1" dirty="0"/>
          </a:p>
          <a:p>
            <a:r>
              <a:rPr kumimoji="1" lang="ja-JP" altLang="en-US" sz="2800" b="1"/>
              <a:t>無駄な手間は極力なくして考える作業に集中させる。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A9D194B-0159-6DCB-5D45-871423A0D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10" y="1323760"/>
            <a:ext cx="748707" cy="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F406C-71C6-9940-BB11-99F9CA29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DIC</a:t>
            </a:r>
            <a:r>
              <a:rPr kumimoji="1" lang="ja-JP" altLang="en-US"/>
              <a:t>の</a:t>
            </a:r>
            <a:r>
              <a:rPr kumimoji="1" lang="en-US" altLang="ja-JP" dirty="0"/>
              <a:t>PBR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EFE97A-20F9-F81E-69ED-1B3A3DCF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630760-79D4-5B58-17C7-9D0120C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7D3E40-B2EB-3766-5624-C6FBAE0F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4" r="3832"/>
          <a:stretch>
            <a:fillRect/>
          </a:stretch>
        </p:blipFill>
        <p:spPr>
          <a:xfrm>
            <a:off x="0" y="1048682"/>
            <a:ext cx="9661358" cy="8522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761FAB-AEAE-E6FA-E401-1002F130EBCE}"/>
              </a:ext>
            </a:extLst>
          </p:cNvPr>
          <p:cNvSpPr txBox="1"/>
          <p:nvPr/>
        </p:nvSpPr>
        <p:spPr>
          <a:xfrm>
            <a:off x="619936" y="2143832"/>
            <a:ext cx="891603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/>
              <a:t>「もっと儲けなさい」</a:t>
            </a:r>
            <a:endParaRPr kumimoji="1" lang="en-US" altLang="ja-JP" sz="4000" b="1" dirty="0"/>
          </a:p>
          <a:p>
            <a:r>
              <a:rPr lang="ja-JP" altLang="en-US" sz="4000" b="1"/>
              <a:t>「もっと成長投資をしなさい」</a:t>
            </a:r>
            <a:endParaRPr lang="en-US" altLang="ja-JP" sz="4000" b="1" dirty="0"/>
          </a:p>
          <a:p>
            <a:r>
              <a:rPr lang="ja-JP" altLang="en-US" sz="4000" b="1"/>
              <a:t>が株主の要求。</a:t>
            </a:r>
            <a:endParaRPr lang="en-US" altLang="ja-JP" sz="4000" b="1" dirty="0"/>
          </a:p>
          <a:p>
            <a:endParaRPr lang="en-US" altLang="ja-JP" sz="4000" b="1" dirty="0"/>
          </a:p>
          <a:p>
            <a:r>
              <a:rPr lang="ja-JP" altLang="en-US" sz="4000" b="1"/>
              <a:t>技術マーケは儲ける手段。</a:t>
            </a:r>
            <a:endParaRPr lang="en-US" altLang="ja-JP" sz="4000" b="1" dirty="0"/>
          </a:p>
          <a:p>
            <a:r>
              <a:rPr lang="en-US" altLang="ja-JP" sz="4000" b="1" dirty="0"/>
              <a:t>ROIC</a:t>
            </a:r>
            <a:r>
              <a:rPr lang="ja-JP" altLang="en-US" sz="4000" b="1"/>
              <a:t>経営に先行した取り組みでした。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81467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6EBB-0DF6-89D5-FEEC-6020D2D09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2D55EF-F477-9E18-049F-CF297E9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私たちのサバイバル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3FDE9C-4B6C-815D-DBD7-BB307D6A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A20E2A-89D9-CE75-AD3B-392F0E33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61DC04-4824-D5C6-1AC8-F4FC8B7DB811}"/>
              </a:ext>
            </a:extLst>
          </p:cNvPr>
          <p:cNvSpPr txBox="1"/>
          <p:nvPr/>
        </p:nvSpPr>
        <p:spPr>
          <a:xfrm>
            <a:off x="756979" y="299422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/>
              <a:t>儲けるスキルはサバイバルスキル。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25372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2CD28-FA53-606A-BF2F-DCE2C78B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今日の講座の趣旨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20BF1B1-8D83-17AC-08EC-0730EF35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133CD5-1C67-109A-22C1-A3C58DA0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44F53A-FEDF-0304-FE98-FE9E5D16A587}"/>
              </a:ext>
            </a:extLst>
          </p:cNvPr>
          <p:cNvSpPr txBox="1"/>
          <p:nvPr/>
        </p:nvSpPr>
        <p:spPr>
          <a:xfrm>
            <a:off x="714675" y="1716485"/>
            <a:ext cx="8700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振り返りたい方、新しく着任した方が、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kumimoji="1" lang="ja-JP" altLang="en-US" sz="3600" b="1"/>
              <a:t>・なにをやればいいのか？</a:t>
            </a:r>
            <a:endParaRPr kumimoji="1" lang="en-US" altLang="ja-JP" sz="3600" b="1" dirty="0"/>
          </a:p>
          <a:p>
            <a:r>
              <a:rPr lang="ja-JP" altLang="en-US" sz="3600" b="1"/>
              <a:t>・それはなぜなのか？</a:t>
            </a:r>
            <a:endParaRPr lang="en-US" altLang="ja-JP" sz="3600" b="1" dirty="0"/>
          </a:p>
          <a:p>
            <a:endParaRPr kumimoji="1" lang="en-US" altLang="ja-JP" sz="3600" b="1" dirty="0"/>
          </a:p>
          <a:p>
            <a:r>
              <a:rPr lang="ja-JP" altLang="en-US" sz="3600" b="1"/>
              <a:t>が分かる内容です。</a:t>
            </a:r>
            <a:endParaRPr kumimoji="1" lang="ja-JP" altLang="en-US" sz="3600" b="1"/>
          </a:p>
        </p:txBody>
      </p:sp>
    </p:spTree>
    <p:extLst>
      <p:ext uri="{BB962C8B-B14F-4D97-AF65-F5344CB8AC3E}">
        <p14:creationId xmlns:p14="http://schemas.microsoft.com/office/powerpoint/2010/main" val="294408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7A081-B3E9-E61D-E92C-3DC6BC49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</a:t>
            </a:r>
            <a:r>
              <a:rPr kumimoji="1" lang="ja-JP" altLang="en-US"/>
              <a:t>ラーニング動画は全部見ましたか？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042041-EFB8-9423-E447-DB04A40F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F848E6-4AA8-1648-6631-B4EF6D4D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4AD170-C8F1-C21C-51CB-012EFDF76009}"/>
              </a:ext>
            </a:extLst>
          </p:cNvPr>
          <p:cNvSpPr txBox="1"/>
          <p:nvPr/>
        </p:nvSpPr>
        <p:spPr>
          <a:xfrm>
            <a:off x="415905" y="1456840"/>
            <a:ext cx="4370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</a:t>
            </a:r>
            <a:r>
              <a:rPr lang="ja-JP" altLang="en-US" sz="3600" b="1"/>
              <a:t>倍速、ケータイでも再生できます。</a:t>
            </a:r>
            <a:endParaRPr lang="en-US" altLang="ja-JP" sz="3600" b="1" dirty="0"/>
          </a:p>
          <a:p>
            <a:endParaRPr kumimoji="1" lang="en-US" altLang="ja-JP" sz="3600" b="1" dirty="0"/>
          </a:p>
          <a:p>
            <a:r>
              <a:rPr lang="ja-JP" altLang="en-US" sz="3600" b="1"/>
              <a:t>通勤時に聞き流しで</a:t>
            </a:r>
            <a:r>
              <a:rPr lang="en-US" altLang="ja-JP" sz="3600" b="1" dirty="0"/>
              <a:t>OK</a:t>
            </a:r>
            <a:r>
              <a:rPr lang="ja-JP" altLang="en-US" sz="3600" b="1"/>
              <a:t>。</a:t>
            </a:r>
            <a:endParaRPr lang="en-US" altLang="ja-JP" sz="3600" b="1" dirty="0"/>
          </a:p>
        </p:txBody>
      </p:sp>
      <p:pic>
        <p:nvPicPr>
          <p:cNvPr id="7" name="図 6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1DEFADFB-32B7-DAAD-E488-E5B32CE0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71" y="944481"/>
            <a:ext cx="5153329" cy="49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0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BFC6FE-DDB0-7638-66F2-DC886329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重要な「やり方」は特別動画にて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5C8A7F-2F22-3C26-1E90-BA293D78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A5C5D9-3376-6EB4-05C5-E5A38A18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96A6D1-8B21-3F11-43E7-60116654DDA6}"/>
              </a:ext>
            </a:extLst>
          </p:cNvPr>
          <p:cNvSpPr txBox="1"/>
          <p:nvPr/>
        </p:nvSpPr>
        <p:spPr>
          <a:xfrm>
            <a:off x="369271" y="889843"/>
            <a:ext cx="45119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/>
              <a:t>特別動画はやり方が</a:t>
            </a:r>
            <a:endParaRPr lang="en-US" altLang="ja-JP" sz="3600" b="1" dirty="0"/>
          </a:p>
          <a:p>
            <a:r>
              <a:rPr lang="ja-JP" altLang="en-US" sz="3600" b="1"/>
              <a:t>載っています。</a:t>
            </a:r>
            <a:endParaRPr lang="en-US" altLang="ja-JP" sz="3600" b="1" dirty="0"/>
          </a:p>
          <a:p>
            <a:endParaRPr lang="en-US" altLang="ja-JP" sz="3600" b="1" dirty="0"/>
          </a:p>
          <a:p>
            <a:r>
              <a:rPr lang="ja-JP" altLang="en-US" sz="3600" b="1"/>
              <a:t>どんなものがあるかは知っておきましょう。</a:t>
            </a:r>
            <a:endParaRPr lang="en-US" altLang="ja-JP" sz="3600" b="1" dirty="0"/>
          </a:p>
          <a:p>
            <a:endParaRPr lang="en-US" altLang="ja-JP" sz="3600" b="1" dirty="0"/>
          </a:p>
          <a:p>
            <a:r>
              <a:rPr lang="ja-JP" altLang="en-US" sz="3600" b="1"/>
              <a:t>必要に応じて見ればいいです。</a:t>
            </a:r>
            <a:endParaRPr lang="en-US" altLang="ja-JP" sz="3600" b="1" dirty="0"/>
          </a:p>
        </p:txBody>
      </p:sp>
      <p:pic>
        <p:nvPicPr>
          <p:cNvPr id="7" name="図 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A819B4D-EA1D-05EC-CA67-BD4FD467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96" y="852986"/>
            <a:ext cx="4511933" cy="52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8FF17-2318-4C2D-9394-DC9627C0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/>
              <a:t>軸、同軸競争禁止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35CDDFD-1A45-4636-A60C-3B30D6A2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C8F463-5261-4F8A-B853-09562D77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3B8FC61A-0E05-43DC-A35E-93B08DC55039}"/>
              </a:ext>
            </a:extLst>
          </p:cNvPr>
          <p:cNvGraphicFramePr/>
          <p:nvPr/>
        </p:nvGraphicFramePr>
        <p:xfrm>
          <a:off x="2810998" y="1241173"/>
          <a:ext cx="3541486" cy="37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DEE656-453B-449D-93FA-016314A03DC5}"/>
              </a:ext>
            </a:extLst>
          </p:cNvPr>
          <p:cNvSpPr txBox="1"/>
          <p:nvPr/>
        </p:nvSpPr>
        <p:spPr>
          <a:xfrm>
            <a:off x="631945" y="4964086"/>
            <a:ext cx="864210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差別化とは</a:t>
            </a:r>
            <a:r>
              <a:rPr kumimoji="1" lang="en-US" altLang="ja-JP" sz="2800" b="1" dirty="0"/>
              <a:t>F</a:t>
            </a:r>
            <a:r>
              <a:rPr kumimoji="1" lang="ja-JP" altLang="en-US" sz="2800" b="1"/>
              <a:t>軸創出のこと、</a:t>
            </a:r>
            <a:r>
              <a:rPr kumimoji="1" lang="en-US" altLang="ja-JP" sz="2800" b="1" dirty="0"/>
              <a:t>A〜E</a:t>
            </a:r>
            <a:r>
              <a:rPr kumimoji="1" lang="ja-JP" altLang="en-US" sz="2800" b="1"/>
              <a:t>軸の改良ではない。</a:t>
            </a:r>
            <a:endParaRPr kumimoji="1" lang="en-US" altLang="ja-JP" sz="2800" b="1" dirty="0"/>
          </a:p>
          <a:p>
            <a:r>
              <a:rPr lang="ja-JP" altLang="en-US" sz="2800" b="1"/>
              <a:t>同軸競争は禁止</a:t>
            </a:r>
            <a:endParaRPr lang="en-US" altLang="ja-JP" sz="2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E3C91C-65AC-4DA3-9C91-33B5E33C873F}"/>
              </a:ext>
            </a:extLst>
          </p:cNvPr>
          <p:cNvSpPr txBox="1"/>
          <p:nvPr/>
        </p:nvSpPr>
        <p:spPr>
          <a:xfrm>
            <a:off x="2810998" y="74881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潜在課題を</a:t>
            </a:r>
            <a:r>
              <a:rPr kumimoji="1" lang="ja-JP" altLang="en-US" u="sng"/>
              <a:t>解決する</a:t>
            </a:r>
            <a:r>
              <a:rPr lang="ja-JP" altLang="en-US" sz="2400" b="1" u="sng">
                <a:highlight>
                  <a:srgbClr val="FFFF00"/>
                </a:highlight>
              </a:rPr>
              <a:t>Ｆ</a:t>
            </a:r>
            <a:r>
              <a:rPr kumimoji="1" lang="ja-JP" altLang="en-US" sz="2400" b="1" u="sng">
                <a:highlight>
                  <a:srgbClr val="FFFF00"/>
                </a:highlight>
              </a:rPr>
              <a:t>軸</a:t>
            </a:r>
            <a:r>
              <a:rPr kumimoji="1" lang="ja-JP" altLang="en-US" u="sng" dirty="0"/>
              <a:t>の設定</a:t>
            </a:r>
          </a:p>
        </p:txBody>
      </p:sp>
    </p:spTree>
    <p:extLst>
      <p:ext uri="{BB962C8B-B14F-4D97-AF65-F5344CB8AC3E}">
        <p14:creationId xmlns:p14="http://schemas.microsoft.com/office/powerpoint/2010/main" val="199472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A9493-A1C9-4896-8A56-246C5D8B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課題解決ビジネス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097908-3F79-4443-949E-2669F81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 </a:t>
            </a:r>
            <a:r>
              <a:rPr lang="ja-JP" altLang="en-US"/>
              <a:t>許可のない複製は法律で禁止されています。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46E37C-3C83-4AF5-B9DF-C6E367FC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171DD1-F1CE-4B0A-B741-4F3359EBFDEC}"/>
              </a:ext>
            </a:extLst>
          </p:cNvPr>
          <p:cNvSpPr txBox="1"/>
          <p:nvPr/>
        </p:nvSpPr>
        <p:spPr>
          <a:xfrm>
            <a:off x="754672" y="485431"/>
            <a:ext cx="8451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「牛肉」では</a:t>
            </a:r>
            <a:r>
              <a:rPr kumimoji="1" lang="ja-JP" altLang="en-US" sz="3200" b="1"/>
              <a:t>なく、「</a:t>
            </a:r>
            <a:r>
              <a:rPr kumimoji="1" lang="ja-JP" altLang="en-US" sz="3200" b="1" dirty="0"/>
              <a:t>焼肉用」と</a:t>
            </a:r>
            <a:r>
              <a:rPr kumimoji="1" lang="ja-JP" altLang="en-US" sz="3200" b="1"/>
              <a:t>表記すると、売上が３倍になった。</a:t>
            </a:r>
            <a:endParaRPr kumimoji="1" lang="en-US" altLang="ja-JP" sz="3200" b="1" dirty="0"/>
          </a:p>
        </p:txBody>
      </p:sp>
      <p:cxnSp>
        <p:nvCxnSpPr>
          <p:cNvPr id="7" name="直線コネクタ 17">
            <a:extLst>
              <a:ext uri="{FF2B5EF4-FFF2-40B4-BE49-F238E27FC236}">
                <a16:creationId xmlns:a16="http://schemas.microsoft.com/office/drawing/2014/main" id="{12DA996F-CAE2-3F4B-81C7-A37A0DDFA841}"/>
              </a:ext>
            </a:extLst>
          </p:cNvPr>
          <p:cNvCxnSpPr/>
          <p:nvPr/>
        </p:nvCxnSpPr>
        <p:spPr>
          <a:xfrm>
            <a:off x="2490260" y="1578475"/>
            <a:ext cx="0" cy="212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方体 4">
            <a:extLst>
              <a:ext uri="{FF2B5EF4-FFF2-40B4-BE49-F238E27FC236}">
                <a16:creationId xmlns:a16="http://schemas.microsoft.com/office/drawing/2014/main" id="{18A22589-C69E-2344-905B-515994B5CD56}"/>
              </a:ext>
            </a:extLst>
          </p:cNvPr>
          <p:cNvSpPr/>
          <p:nvPr/>
        </p:nvSpPr>
        <p:spPr>
          <a:xfrm rot="483934">
            <a:off x="1732951" y="3648471"/>
            <a:ext cx="4415045" cy="832061"/>
          </a:xfrm>
          <a:prstGeom prst="cube">
            <a:avLst>
              <a:gd name="adj" fmla="val 78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34">
            <a:extLst>
              <a:ext uri="{FF2B5EF4-FFF2-40B4-BE49-F238E27FC236}">
                <a16:creationId xmlns:a16="http://schemas.microsoft.com/office/drawing/2014/main" id="{E9076531-7461-1547-B444-D0A32E31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18" y="3683468"/>
            <a:ext cx="1140051" cy="762066"/>
          </a:xfrm>
          <a:prstGeom prst="rect">
            <a:avLst/>
          </a:prstGeom>
        </p:spPr>
      </p:pic>
      <p:pic>
        <p:nvPicPr>
          <p:cNvPr id="10" name="図 36">
            <a:extLst>
              <a:ext uri="{FF2B5EF4-FFF2-40B4-BE49-F238E27FC236}">
                <a16:creationId xmlns:a16="http://schemas.microsoft.com/office/drawing/2014/main" id="{FFD0AE71-BCEE-FA47-950E-D9489D9C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7" y="3509366"/>
            <a:ext cx="1140051" cy="762066"/>
          </a:xfrm>
          <a:prstGeom prst="rect">
            <a:avLst/>
          </a:prstGeom>
        </p:spPr>
      </p:pic>
      <p:pic>
        <p:nvPicPr>
          <p:cNvPr id="11" name="図 38">
            <a:extLst>
              <a:ext uri="{FF2B5EF4-FFF2-40B4-BE49-F238E27FC236}">
                <a16:creationId xmlns:a16="http://schemas.microsoft.com/office/drawing/2014/main" id="{8BF0856E-1F13-AA4D-B9D0-55ED45257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6" y="3294862"/>
            <a:ext cx="1140051" cy="762066"/>
          </a:xfrm>
          <a:prstGeom prst="rect">
            <a:avLst/>
          </a:prstGeom>
        </p:spPr>
      </p:pic>
      <p:sp>
        <p:nvSpPr>
          <p:cNvPr id="12" name="直方体 40">
            <a:extLst>
              <a:ext uri="{FF2B5EF4-FFF2-40B4-BE49-F238E27FC236}">
                <a16:creationId xmlns:a16="http://schemas.microsoft.com/office/drawing/2014/main" id="{2F5F7622-FAA7-2144-A8AF-FBB956D752F0}"/>
              </a:ext>
            </a:extLst>
          </p:cNvPr>
          <p:cNvSpPr/>
          <p:nvPr/>
        </p:nvSpPr>
        <p:spPr>
          <a:xfrm rot="483934">
            <a:off x="1732951" y="2947028"/>
            <a:ext cx="4415045" cy="832061"/>
          </a:xfrm>
          <a:prstGeom prst="cube">
            <a:avLst>
              <a:gd name="adj" fmla="val 78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42">
            <a:extLst>
              <a:ext uri="{FF2B5EF4-FFF2-40B4-BE49-F238E27FC236}">
                <a16:creationId xmlns:a16="http://schemas.microsoft.com/office/drawing/2014/main" id="{082267F4-27DA-AC43-A639-006978FE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18" y="2982025"/>
            <a:ext cx="1140051" cy="762066"/>
          </a:xfrm>
          <a:prstGeom prst="rect">
            <a:avLst/>
          </a:prstGeom>
        </p:spPr>
      </p:pic>
      <p:pic>
        <p:nvPicPr>
          <p:cNvPr id="14" name="図 44">
            <a:extLst>
              <a:ext uri="{FF2B5EF4-FFF2-40B4-BE49-F238E27FC236}">
                <a16:creationId xmlns:a16="http://schemas.microsoft.com/office/drawing/2014/main" id="{1D79F477-C38E-ED4E-951B-F000545F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7" y="2807923"/>
            <a:ext cx="1140051" cy="762066"/>
          </a:xfrm>
          <a:prstGeom prst="rect">
            <a:avLst/>
          </a:prstGeom>
        </p:spPr>
      </p:pic>
      <p:pic>
        <p:nvPicPr>
          <p:cNvPr id="15" name="図 46">
            <a:extLst>
              <a:ext uri="{FF2B5EF4-FFF2-40B4-BE49-F238E27FC236}">
                <a16:creationId xmlns:a16="http://schemas.microsoft.com/office/drawing/2014/main" id="{4E800450-F42D-C14E-A0C1-286E90D0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6" y="2593419"/>
            <a:ext cx="1140051" cy="762066"/>
          </a:xfrm>
          <a:prstGeom prst="rect">
            <a:avLst/>
          </a:prstGeom>
        </p:spPr>
      </p:pic>
      <p:sp>
        <p:nvSpPr>
          <p:cNvPr id="16" name="直方体 48">
            <a:extLst>
              <a:ext uri="{FF2B5EF4-FFF2-40B4-BE49-F238E27FC236}">
                <a16:creationId xmlns:a16="http://schemas.microsoft.com/office/drawing/2014/main" id="{DD917A31-5E8B-1E48-9626-ED3CE5EF0877}"/>
              </a:ext>
            </a:extLst>
          </p:cNvPr>
          <p:cNvSpPr/>
          <p:nvPr/>
        </p:nvSpPr>
        <p:spPr>
          <a:xfrm rot="483934">
            <a:off x="1732953" y="2264439"/>
            <a:ext cx="4415045" cy="832061"/>
          </a:xfrm>
          <a:prstGeom prst="cube">
            <a:avLst>
              <a:gd name="adj" fmla="val 78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50">
            <a:extLst>
              <a:ext uri="{FF2B5EF4-FFF2-40B4-BE49-F238E27FC236}">
                <a16:creationId xmlns:a16="http://schemas.microsoft.com/office/drawing/2014/main" id="{9EDD087E-2DD5-9344-8C0F-2FA37C26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20" y="2299436"/>
            <a:ext cx="1140051" cy="762066"/>
          </a:xfrm>
          <a:prstGeom prst="rect">
            <a:avLst/>
          </a:prstGeom>
        </p:spPr>
      </p:pic>
      <p:pic>
        <p:nvPicPr>
          <p:cNvPr id="18" name="図 52">
            <a:extLst>
              <a:ext uri="{FF2B5EF4-FFF2-40B4-BE49-F238E27FC236}">
                <a16:creationId xmlns:a16="http://schemas.microsoft.com/office/drawing/2014/main" id="{786C36A4-F0EA-CF4D-BEF3-C11BE7F2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9" y="2125334"/>
            <a:ext cx="1140051" cy="762066"/>
          </a:xfrm>
          <a:prstGeom prst="rect">
            <a:avLst/>
          </a:prstGeom>
        </p:spPr>
      </p:pic>
      <p:pic>
        <p:nvPicPr>
          <p:cNvPr id="19" name="図 54">
            <a:extLst>
              <a:ext uri="{FF2B5EF4-FFF2-40B4-BE49-F238E27FC236}">
                <a16:creationId xmlns:a16="http://schemas.microsoft.com/office/drawing/2014/main" id="{E13B000D-92F8-6D4C-93C9-2DFE8B3D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8" y="1910830"/>
            <a:ext cx="1140051" cy="762066"/>
          </a:xfrm>
          <a:prstGeom prst="rect">
            <a:avLst/>
          </a:prstGeom>
        </p:spPr>
      </p:pic>
      <p:cxnSp>
        <p:nvCxnSpPr>
          <p:cNvPr id="20" name="直線コネクタ 2">
            <a:extLst>
              <a:ext uri="{FF2B5EF4-FFF2-40B4-BE49-F238E27FC236}">
                <a16:creationId xmlns:a16="http://schemas.microsoft.com/office/drawing/2014/main" id="{895336EF-324F-4045-970C-7D87821C8C3F}"/>
              </a:ext>
            </a:extLst>
          </p:cNvPr>
          <p:cNvCxnSpPr>
            <a:cxnSpLocks/>
          </p:cNvCxnSpPr>
          <p:nvPr/>
        </p:nvCxnSpPr>
        <p:spPr>
          <a:xfrm>
            <a:off x="6184532" y="2083542"/>
            <a:ext cx="0" cy="2001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15">
            <a:extLst>
              <a:ext uri="{FF2B5EF4-FFF2-40B4-BE49-F238E27FC236}">
                <a16:creationId xmlns:a16="http://schemas.microsoft.com/office/drawing/2014/main" id="{16E5ACA4-F07F-D140-A5B5-63F033647496}"/>
              </a:ext>
            </a:extLst>
          </p:cNvPr>
          <p:cNvCxnSpPr>
            <a:cxnSpLocks/>
          </p:cNvCxnSpPr>
          <p:nvPr/>
        </p:nvCxnSpPr>
        <p:spPr>
          <a:xfrm>
            <a:off x="5408885" y="2807923"/>
            <a:ext cx="0" cy="1877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16">
            <a:extLst>
              <a:ext uri="{FF2B5EF4-FFF2-40B4-BE49-F238E27FC236}">
                <a16:creationId xmlns:a16="http://schemas.microsoft.com/office/drawing/2014/main" id="{80863844-3419-BE43-B447-E29CF6C7F002}"/>
              </a:ext>
            </a:extLst>
          </p:cNvPr>
          <p:cNvCxnSpPr>
            <a:cxnSpLocks/>
          </p:cNvCxnSpPr>
          <p:nvPr/>
        </p:nvCxnSpPr>
        <p:spPr>
          <a:xfrm>
            <a:off x="1696415" y="2299436"/>
            <a:ext cx="0" cy="1890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0">
            <a:extLst>
              <a:ext uri="{FF2B5EF4-FFF2-40B4-BE49-F238E27FC236}">
                <a16:creationId xmlns:a16="http://schemas.microsoft.com/office/drawing/2014/main" id="{6F9E7006-914E-7B48-B2D0-D8CA7212B576}"/>
              </a:ext>
            </a:extLst>
          </p:cNvPr>
          <p:cNvCxnSpPr>
            <a:cxnSpLocks/>
          </p:cNvCxnSpPr>
          <p:nvPr/>
        </p:nvCxnSpPr>
        <p:spPr>
          <a:xfrm>
            <a:off x="1696415" y="2299436"/>
            <a:ext cx="3712470" cy="52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A6775AE-4AE3-DF42-ABD8-B8B2E4C80609}"/>
              </a:ext>
            </a:extLst>
          </p:cNvPr>
          <p:cNvCxnSpPr>
            <a:cxnSpLocks/>
          </p:cNvCxnSpPr>
          <p:nvPr/>
        </p:nvCxnSpPr>
        <p:spPr>
          <a:xfrm>
            <a:off x="2490260" y="1562648"/>
            <a:ext cx="3712470" cy="52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5">
            <a:extLst>
              <a:ext uri="{FF2B5EF4-FFF2-40B4-BE49-F238E27FC236}">
                <a16:creationId xmlns:a16="http://schemas.microsoft.com/office/drawing/2014/main" id="{C65378FD-0452-5147-9C32-AD94A1AF6E52}"/>
              </a:ext>
            </a:extLst>
          </p:cNvPr>
          <p:cNvCxnSpPr>
            <a:cxnSpLocks/>
          </p:cNvCxnSpPr>
          <p:nvPr/>
        </p:nvCxnSpPr>
        <p:spPr>
          <a:xfrm flipH="1">
            <a:off x="5396544" y="2083542"/>
            <a:ext cx="806186" cy="736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8">
            <a:extLst>
              <a:ext uri="{FF2B5EF4-FFF2-40B4-BE49-F238E27FC236}">
                <a16:creationId xmlns:a16="http://schemas.microsoft.com/office/drawing/2014/main" id="{D2B69A03-6873-8341-8CA4-EC9376A6F08D}"/>
              </a:ext>
            </a:extLst>
          </p:cNvPr>
          <p:cNvCxnSpPr>
            <a:cxnSpLocks/>
          </p:cNvCxnSpPr>
          <p:nvPr/>
        </p:nvCxnSpPr>
        <p:spPr>
          <a:xfrm flipH="1">
            <a:off x="1684073" y="1566434"/>
            <a:ext cx="806186" cy="736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CB2C34-5FFE-8A4C-9648-AADEE9D2881F}"/>
              </a:ext>
            </a:extLst>
          </p:cNvPr>
          <p:cNvSpPr txBox="1"/>
          <p:nvPr/>
        </p:nvSpPr>
        <p:spPr>
          <a:xfrm>
            <a:off x="6396762" y="3866367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latin typeface="Meiryo" panose="020B0604030504040204" pitchFamily="34" charset="-128"/>
                <a:ea typeface="Meiryo" panose="020B0604030504040204" pitchFamily="34" charset="-128"/>
              </a:rPr>
              <a:t>このエピソードはTBSの</a:t>
            </a:r>
          </a:p>
          <a:p>
            <a:r>
              <a:rPr lang="en-JP" sz="1400" dirty="0">
                <a:latin typeface="Meiryo" panose="020B0604030504040204" pitchFamily="34" charset="-128"/>
                <a:ea typeface="Meiryo" panose="020B0604030504040204" pitchFamily="34" charset="-128"/>
              </a:rPr>
              <a:t>「がっちりマンデー」より。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A3FE867-21BD-A344-D289-8B257017B526}"/>
              </a:ext>
            </a:extLst>
          </p:cNvPr>
          <p:cNvSpPr txBox="1"/>
          <p:nvPr/>
        </p:nvSpPr>
        <p:spPr>
          <a:xfrm>
            <a:off x="754672" y="4824110"/>
            <a:ext cx="8956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4400" b="1" dirty="0">
                <a:latin typeface="Meiryo" panose="020B0604030504040204" pitchFamily="34" charset="-128"/>
                <a:ea typeface="Meiryo" panose="020B0604030504040204" pitchFamily="34" charset="-128"/>
              </a:rPr>
              <a:t>「ドリルを売るな、</a:t>
            </a:r>
            <a:r>
              <a:rPr lang="en-JP" sz="4400" b="1">
                <a:latin typeface="Meiryo" panose="020B0604030504040204" pitchFamily="34" charset="-128"/>
                <a:ea typeface="Meiryo" panose="020B0604030504040204" pitchFamily="34" charset="-128"/>
              </a:rPr>
              <a:t>穴を売れ。」</a:t>
            </a:r>
            <a:endParaRPr lang="en-US" sz="4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altLang="ja-JP" sz="3600" b="1">
                <a:latin typeface="Meiryo" panose="020B0604030504040204" pitchFamily="34" charset="-128"/>
                <a:ea typeface="Meiryo" panose="020B0604030504040204" pitchFamily="34" charset="-128"/>
              </a:rPr>
              <a:t>商品ではなく、課題解決を売るのが正解。</a:t>
            </a:r>
          </a:p>
        </p:txBody>
      </p:sp>
    </p:spTree>
    <p:extLst>
      <p:ext uri="{BB962C8B-B14F-4D97-AF65-F5344CB8AC3E}">
        <p14:creationId xmlns:p14="http://schemas.microsoft.com/office/powerpoint/2010/main" val="268700752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53578</TotalTime>
  <Words>2179</Words>
  <Application>Microsoft Macintosh PowerPoint</Application>
  <PresentationFormat>A4 210 x 297 mm</PresentationFormat>
  <Paragraphs>433</Paragraphs>
  <Slides>25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-apple-system</vt:lpstr>
      <vt:lpstr>メイリオ</vt:lpstr>
      <vt:lpstr>メイリオ</vt:lpstr>
      <vt:lpstr>Arial</vt:lpstr>
      <vt:lpstr>Calibri</vt:lpstr>
      <vt:lpstr>ホワイト</vt:lpstr>
      <vt:lpstr>技術マーケ・振り返り 新任マーケッターのための 技術マーケティング実践</vt:lpstr>
      <vt:lpstr>なぜ技術マーケなのか？</vt:lpstr>
      <vt:lpstr>DICのPBR</vt:lpstr>
      <vt:lpstr>私たちのサバイバル</vt:lpstr>
      <vt:lpstr>今日の講座の趣旨</vt:lpstr>
      <vt:lpstr>Eラーニング動画は全部見ましたか？</vt:lpstr>
      <vt:lpstr>重要な「やり方」は特別動画にて</vt:lpstr>
      <vt:lpstr>F軸、同軸競争禁止</vt:lpstr>
      <vt:lpstr>課題解決ビジネス</vt:lpstr>
      <vt:lpstr>ユーザー評価系</vt:lpstr>
      <vt:lpstr>ユーザー評価系の理解</vt:lpstr>
      <vt:lpstr>潜在ニーズ（行動）とは？</vt:lpstr>
      <vt:lpstr>R&amp;Dテーマのパイプライン・マネジメント</vt:lpstr>
      <vt:lpstr>パイプラインを支える仕組み</vt:lpstr>
      <vt:lpstr>顧客要望に対応するのはなぜ危険なのか？</vt:lpstr>
      <vt:lpstr>トレンドフォローテーマ（例、脱炭素、サステナブル、LIB）はなぜゾンビか？</vt:lpstr>
      <vt:lpstr>あなたが八百屋の立場なら何を売るか？</vt:lpstr>
      <vt:lpstr>F軸にする方向性：広いソリューション</vt:lpstr>
      <vt:lpstr>顧客動向調査の基本発想：サプライチェーン全体を見てビジネスを企画</vt:lpstr>
      <vt:lpstr>評価の前提条件　F軸のための調査</vt:lpstr>
      <vt:lpstr>評価の前提条件　知財の評価</vt:lpstr>
      <vt:lpstr>評価の前提条件</vt:lpstr>
      <vt:lpstr>F軸創出までの道のり</vt:lpstr>
      <vt:lpstr>技術融合で独自技術創出のイメージ：こんなことがカンタンにできます</vt:lpstr>
      <vt:lpstr>事業環境分析</vt:lpstr>
    </vt:vector>
  </TitlesOfParts>
  <Manager/>
  <Company>JOSUI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nakamura daisuke</dc:creator>
  <cp:keywords/>
  <dc:description/>
  <cp:lastModifiedBy>XEBEC-Nakamura</cp:lastModifiedBy>
  <cp:revision>1890</cp:revision>
  <cp:lastPrinted>2025-02-03T00:45:41Z</cp:lastPrinted>
  <dcterms:created xsi:type="dcterms:W3CDTF">2013-05-29T04:50:50Z</dcterms:created>
  <dcterms:modified xsi:type="dcterms:W3CDTF">2026-02-19T01:34:10Z</dcterms:modified>
  <cp:category/>
</cp:coreProperties>
</file>